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32" r:id="rId3"/>
    <p:sldId id="377" r:id="rId4"/>
    <p:sldId id="365" r:id="rId5"/>
    <p:sldId id="359" r:id="rId6"/>
    <p:sldId id="360" r:id="rId7"/>
    <p:sldId id="373" r:id="rId8"/>
    <p:sldId id="374" r:id="rId9"/>
    <p:sldId id="375" r:id="rId10"/>
    <p:sldId id="376" r:id="rId11"/>
    <p:sldId id="29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Mabry Pro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313"/>
    <a:srgbClr val="1C00FF"/>
    <a:srgbClr val="F39412"/>
    <a:srgbClr val="FFC613"/>
    <a:srgbClr val="009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21"/>
    <p:restoredTop sz="81030" autoAdjust="0"/>
  </p:normalViewPr>
  <p:slideViewPr>
    <p:cSldViewPr snapToGrid="0" snapToObjects="1">
      <p:cViewPr varScale="1">
        <p:scale>
          <a:sx n="34" d="100"/>
          <a:sy n="34" d="100"/>
        </p:scale>
        <p:origin x="79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Mabry Pro Light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918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Hlavním nástrojem podpory bydlení Ministerstva práce a sociálních věcí jsou sociální dávky v podobě 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příspěvku na bydlení a doplatku na bydlení,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 jejichž objem mezi lety 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2010 a 2019 činil zhruba 90 miliard Kč.</a:t>
            </a:r>
            <a:endParaRPr lang="cs-CZ" sz="2200" dirty="0">
              <a:effectLst/>
              <a:latin typeface="+mn-lt"/>
              <a:ea typeface="+mn-ea"/>
              <a:cs typeface="+mn-cs"/>
              <a:sym typeface="Mabry Pro Light"/>
            </a:endParaRP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Podpora 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Ministerstva financí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 prostřednictvím 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podpory stavebního spoření v tomtéž období představuje cca 60 mld. Kč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. Je pravděpodobné, že podpora ve formě vlastního spoření směřuje spíše k ekonomicky silnějším skupinám obyvatel, stejně jako podpora bydlení ve formě snížení daňového základu daně z příjmu fyzických osob o úroky z hypoték. 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Údaje o celkové výši podpory hypoték formou odpočtu úroků z úvěrů na pořízení bydlení nejsou k dispozici, ze strany Ministerstva financí je však odhadována na cca 26 mld. Kč ročně (Deloitte, 2020, str. 44).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 Toto daňové zvýhodnění však porušuje neutralitu mezi vlastnickým a nájemním bydlením. </a:t>
            </a:r>
          </a:p>
          <a:p>
            <a:pPr lvl="0"/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Investiční podpora prostřednictvím výdajů MMR a SFPI, společně s prostředky evropských fondů, činila v období od roku 2010 do roku 2019 zhruba 25 mld. Kč (cca 12 % z celkové finanční podpory bydlení)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. Lze tak konstatovat, že v období 2010-2019 převažovala podpora poptávkové strany trhu s bydlením nad nabídkovou</a:t>
            </a:r>
          </a:p>
          <a:p>
            <a:pPr marL="0" lv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8791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88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5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dirty="0"/>
              <a:t>nahrazení současného množství povolovacích postupů 1 řízením, kterým bude stavba povolena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integrace dotčených orgánů do státní stavební správy</a:t>
            </a:r>
            <a:r>
              <a:rPr lang="cs-C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 občanům odstraní nutnost shánění množství razítek; dotčené veřejné zájmy tak budou hájeny přímo stavebním úřadem, neintegrované úřady se budou (až na několik výjimek) vyjadřovat prostřednictvím vyjádření, nikoli závazného stanoviska,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b="1" dirty="0"/>
              <a:t>stanovení nepřekročitelných lhůt </a:t>
            </a:r>
            <a:r>
              <a:rPr lang="cs-CZ" sz="2400" dirty="0"/>
              <a:t>pro stavební úřady, dotčené orgány i pro řízení o odvolání,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fikce souhlasu </a:t>
            </a:r>
            <a:r>
              <a:rPr lang="cs-C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dotčeného orgánu v případě, že se nevyjádří v zákonem stanovené lhůtě,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opatření proti nečinnosti</a:t>
            </a:r>
            <a:r>
              <a:rPr lang="cs-C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tedy změna příslušnosti při nedodržení lhůty při povolování stavby; namísto nečinného obecního stavebního úřadu rozhodne krajský stavební úřad (</a:t>
            </a:r>
            <a:r>
              <a:rPr lang="cs-CZ" sz="2400" b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KPN poslance</a:t>
            </a:r>
            <a:r>
              <a:rPr lang="cs-CZ" sz="2400" b="0" kern="1200" baseline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400" b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Kolovratníka toto vypouští ve vazbě na novou soustavu státních stavebních úřadů),</a:t>
            </a:r>
            <a:endParaRPr lang="cs-CZ" sz="2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apelační princip u odvolání</a:t>
            </a:r>
            <a:r>
              <a:rPr lang="cs-C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kdy odvolací orgán bude muset rozhodnutí potvrdit nebo změnit, ne vrátit orgánu, který ho vydal + efektivní a včasný soudní přezkum, s možností soudu změnit v některých případech rozhodnutí stavebního úřadu,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digitalizace stavebního řízení a územního plánování</a:t>
            </a:r>
            <a:r>
              <a:rPr lang="cs-C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370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Vzhledem k tomu, že nový stavební zákon přináší zásadní změny v institucionální oblasti, předpokládá se jeho postupné nabývání účinnosti s tím, že od 1. 1. 2022 by mělo nabýt účinnosti ustanovení zřizující Nejvyšší stavební úřad.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Plné účinnosti by měl zákon z důvodu koordinace s digitalizací stavebního řízení nabýt od 1. 7. 2023.  </a:t>
            </a:r>
          </a:p>
        </p:txBody>
      </p:sp>
    </p:spTree>
    <p:extLst>
      <p:ext uri="{BB962C8B-B14F-4D97-AF65-F5344CB8AC3E}">
        <p14:creationId xmlns:p14="http://schemas.microsoft.com/office/powerpoint/2010/main" val="224580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První část je věnována:</a:t>
            </a:r>
          </a:p>
          <a:p>
            <a:pPr lvl="0"/>
            <a:r>
              <a:rPr lang="cs-CZ" sz="2400" b="1" dirty="0">
                <a:effectLst/>
                <a:latin typeface="+mn-lt"/>
                <a:ea typeface="+mn-ea"/>
                <a:cs typeface="+mn-cs"/>
                <a:sym typeface="Mabry Pro Light"/>
              </a:rPr>
              <a:t>definici sociálního a dostupného bydlení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,</a:t>
            </a:r>
          </a:p>
          <a:p>
            <a:pPr lvl="0"/>
            <a:r>
              <a:rPr lang="cs-CZ" sz="2400" b="1" i="1" dirty="0">
                <a:effectLst/>
                <a:latin typeface="+mn-lt"/>
                <a:ea typeface="+mn-ea"/>
                <a:cs typeface="+mn-cs"/>
                <a:sym typeface="Mabry Pro Light"/>
              </a:rPr>
              <a:t>sociálním bydlením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 se rozumí bydlení v sociálním bytě,</a:t>
            </a:r>
          </a:p>
          <a:p>
            <a:pPr lvl="0"/>
            <a:r>
              <a:rPr lang="cs-CZ" sz="2400" b="1" i="1" dirty="0">
                <a:effectLst/>
                <a:latin typeface="+mn-lt"/>
                <a:ea typeface="+mn-ea"/>
                <a:cs typeface="+mn-cs"/>
                <a:sym typeface="Mabry Pro Light"/>
              </a:rPr>
              <a:t>dostupným bydlením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 se rozumí bydlení v dostupném bytě.</a:t>
            </a:r>
          </a:p>
          <a:p>
            <a:pPr lvl="0"/>
            <a:r>
              <a:rPr lang="cs-CZ" sz="2400" b="1" dirty="0">
                <a:effectLst/>
                <a:latin typeface="+mn-lt"/>
                <a:ea typeface="+mn-ea"/>
                <a:cs typeface="+mn-cs"/>
                <a:sym typeface="Mabry Pro Light"/>
              </a:rPr>
              <a:t>definici sociálního a dostupného bytu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,</a:t>
            </a:r>
          </a:p>
          <a:p>
            <a:pPr lvl="0"/>
            <a:r>
              <a:rPr lang="cs-CZ" sz="2400" b="1" i="1" dirty="0">
                <a:effectLst/>
                <a:latin typeface="+mn-lt"/>
                <a:ea typeface="+mn-ea"/>
                <a:cs typeface="+mn-cs"/>
                <a:sym typeface="Mabry Pro Light"/>
              </a:rPr>
              <a:t>sociálním bytem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 se rozumí byt určený k pronájmu způsobilé domácnosti, která si nemůže zajistit přiměřené bydlení na trhu, ve vlastnictví veřejně prospěšné právnické osoby v oblasti bydlení, který má alespoň základní vybavení a jehož podlahová plocha dosahuje alespoň 25 m</a:t>
            </a:r>
            <a:r>
              <a:rPr lang="cs-CZ" sz="2400" baseline="30000" dirty="0">
                <a:effectLst/>
                <a:latin typeface="+mn-lt"/>
                <a:ea typeface="+mn-ea"/>
                <a:cs typeface="+mn-cs"/>
                <a:sym typeface="Mabry Pro Light"/>
              </a:rPr>
              <a:t>2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 a nepřesahuje 120 m</a:t>
            </a:r>
            <a:r>
              <a:rPr lang="cs-CZ" sz="2400" baseline="30000" dirty="0">
                <a:effectLst/>
                <a:latin typeface="+mn-lt"/>
                <a:ea typeface="+mn-ea"/>
                <a:cs typeface="+mn-cs"/>
                <a:sym typeface="Mabry Pro Light"/>
              </a:rPr>
              <a:t>2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,  </a:t>
            </a:r>
          </a:p>
          <a:p>
            <a:pPr lvl="0"/>
            <a:r>
              <a:rPr lang="cs-CZ" sz="2400" b="1" i="1" dirty="0">
                <a:effectLst/>
                <a:latin typeface="+mn-lt"/>
                <a:ea typeface="+mn-ea"/>
                <a:cs typeface="+mn-cs"/>
                <a:sym typeface="Mabry Pro Light"/>
              </a:rPr>
              <a:t>způsobilou domácností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 pro sociální bydlení je společně hospodařící domácnost, která má nízký příjem a nevyhovující bydlení,</a:t>
            </a:r>
          </a:p>
          <a:p>
            <a:pPr lvl="0"/>
            <a:r>
              <a:rPr lang="cs-CZ" sz="2400" b="1" i="1" dirty="0">
                <a:effectLst/>
                <a:latin typeface="+mn-lt"/>
                <a:ea typeface="+mn-ea"/>
                <a:cs typeface="+mn-cs"/>
                <a:sym typeface="Mabry Pro Light"/>
              </a:rPr>
              <a:t>dostupným bytem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 se rozumí byt určený k pronájmu, ve vlastnictví veřejně prospěšné právnické osoby v oblasti bydlení, jehož podlahová plocha dosahuje alespoň 25 m</a:t>
            </a:r>
            <a:r>
              <a:rPr lang="cs-CZ" sz="2400" baseline="30000" dirty="0">
                <a:effectLst/>
                <a:latin typeface="+mn-lt"/>
                <a:ea typeface="+mn-ea"/>
                <a:cs typeface="+mn-cs"/>
                <a:sym typeface="Mabry Pro Light"/>
              </a:rPr>
              <a:t>2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 a nepřesahuje 120 m</a:t>
            </a:r>
            <a:r>
              <a:rPr lang="cs-CZ" sz="2400" baseline="30000" dirty="0">
                <a:effectLst/>
                <a:latin typeface="+mn-lt"/>
                <a:ea typeface="+mn-ea"/>
                <a:cs typeface="+mn-cs"/>
                <a:sym typeface="Mabry Pro Light"/>
              </a:rPr>
              <a:t>2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,</a:t>
            </a:r>
          </a:p>
          <a:p>
            <a:pPr lvl="1"/>
            <a:r>
              <a:rPr lang="cs-CZ" sz="2400" b="1" i="1" dirty="0">
                <a:effectLst/>
                <a:latin typeface="+mn-lt"/>
                <a:ea typeface="+mn-ea"/>
                <a:cs typeface="+mn-cs"/>
                <a:sym typeface="Mabry Pro Light"/>
              </a:rPr>
              <a:t>otázce stanovení výše nájmu v sociálním bytě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 (MMR navrhuje max. výši 64,70 Kč na 1 m2 podlahové plochy);</a:t>
            </a:r>
          </a:p>
          <a:p>
            <a:pPr lvl="0"/>
            <a:r>
              <a:rPr lang="cs-CZ" sz="2400" b="1" i="1" dirty="0">
                <a:effectLst/>
                <a:latin typeface="+mn-lt"/>
                <a:ea typeface="+mn-ea"/>
                <a:cs typeface="+mn-cs"/>
                <a:sym typeface="Mabry Pro Light"/>
              </a:rPr>
              <a:t>základním zásadám veřejné prospěšnosti v oblasti bydlení</a:t>
            </a:r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, včetně definice takových společností, podmínkám jejich vzniku, roli státu, krajů a obcí a samozřejmě otázkám souvisejícími s právy a povinnostmi těchto bytových společností a s nakládáním takto pořízeným bytovým fondem (zde se jedná o část původního poslaneckého návrhu);</a:t>
            </a:r>
          </a:p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Druhá část je zacílena na úpravu zákona o daních z příjmu, kde je navrženo, aby u veřejně prospěšných právnických osob v oblasti bydlení byly umožněny určité daňové odpočty (například u nájmu); </a:t>
            </a:r>
          </a:p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Třetí část, s kterou plně přichází MMR je zacílena na změnu Zákona o sociálních službách, kde doposud chybí důležitý prvek zlepšující situaci sociálně znevýhodněných domácností, a to prevence ztráty bydlení, tedy metodická práce s problémovým nájemníkem. </a:t>
            </a:r>
          </a:p>
          <a:p>
            <a:pPr marL="0" lv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8130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2200" b="1" u="sng" dirty="0">
                <a:effectLst/>
                <a:latin typeface="+mn-lt"/>
                <a:ea typeface="+mn-ea"/>
                <a:cs typeface="+mn-cs"/>
                <a:sym typeface="Mabry Pro Light"/>
              </a:rPr>
              <a:t>Čerpání evropských dotací na sociální bydlení</a:t>
            </a:r>
            <a:endParaRPr lang="cs-CZ" sz="2200" dirty="0">
              <a:effectLst/>
              <a:latin typeface="+mn-lt"/>
              <a:ea typeface="+mn-ea"/>
              <a:cs typeface="+mn-cs"/>
              <a:sym typeface="Mabry Pro Light"/>
            </a:endParaRPr>
          </a:p>
          <a:p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 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V uplynulém programovém období bylo možno využívat zdroje ze strukturálních fondů EU prostřednictvím specifického cíle 2.1., určeného na pořízení sociálních bytů:</a:t>
            </a:r>
            <a:endParaRPr lang="cs-CZ" sz="2400" dirty="0">
              <a:effectLst/>
            </a:endParaRP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celková uvolněná částka byla 4 mld. Kč a do konce roku 2023 by mělo být dokončeno 5 000 bytů pro sociálně slabé;</a:t>
            </a:r>
            <a:endParaRPr lang="cs-CZ" sz="2400" dirty="0">
              <a:effectLst/>
            </a:endParaRP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příjemci dotací byly nejen obce, ale také NNO apod.;</a:t>
            </a:r>
            <a:endParaRPr lang="cs-CZ" sz="2400" dirty="0">
              <a:effectLst/>
            </a:endParaRP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i zde je nájem limitován uvedenou částkou;</a:t>
            </a:r>
            <a:endParaRPr lang="cs-CZ" sz="2400" dirty="0">
              <a:effectLst/>
            </a:endParaRP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V novém programovém období se pro sociální bydlení uvažuje s alokací 111 687 748 €.</a:t>
            </a:r>
            <a:endParaRPr lang="cs-CZ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8444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Vznikat mohou bytové domy s byty, ale také nástavby a přístavby – umožněna je i koupě jednotlivých bytů;</a:t>
            </a:r>
          </a:p>
          <a:p>
            <a:pPr lvl="1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sociální domy se sociálními mohou mít maximálně 12 bytových jednotek, smíšené domy smí mít maximálně 20 % sociálních bytů (zbytek jsou byty dostupné);</a:t>
            </a:r>
          </a:p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V sociálních bytech může být poskytována sociální práce (v případě, že tak rozhodne sociální pracovník obce je povinnost tuto sociální práci přijímat zakotvena v nájemní smlouvě);</a:t>
            </a:r>
          </a:p>
          <a:p>
            <a:pPr lvl="1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nájemné v sociálních bytech nesmí být vyšší nežli 64,70 Kč na 1 m2 podlahové plochy;</a:t>
            </a:r>
          </a:p>
          <a:p>
            <a:pPr lvl="1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nájemné v dostupných bytech musí být stanoveno jako v místě obvyklé;</a:t>
            </a:r>
          </a:p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Vázací lhůta je vždy 20 let (podmínka pro případné převody);</a:t>
            </a:r>
          </a:p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Velikost bytů je omezena na max. 120 m2 podlahové plochy.</a:t>
            </a:r>
          </a:p>
          <a:p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 </a:t>
            </a:r>
          </a:p>
          <a:p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Od roku 2019 přijal Státní fond podpory investic celkem 61 žádostí o celkové výši požadovaných finančních prostředků 663 mil. Kč, z toho žádosti o dotaci činily 545 mil. Kč (sociální byty) a žádosti o úvěr 118 mil. Kč (dostupné byty).</a:t>
            </a:r>
          </a:p>
          <a:p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 </a:t>
            </a:r>
          </a:p>
          <a:p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V roce 2020 bylo původní nařízení vlády upraveno, tak aby bylo pro příjemce vstřícnější, což se projevilo na dynamice vývoje podaných žádostí.</a:t>
            </a:r>
          </a:p>
          <a:p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 </a:t>
            </a:r>
          </a:p>
          <a:p>
            <a:pPr lvl="0"/>
            <a:r>
              <a:rPr lang="cs-CZ" sz="2400" b="1" i="1" dirty="0">
                <a:effectLst/>
                <a:latin typeface="+mn-lt"/>
                <a:ea typeface="+mn-ea"/>
                <a:cs typeface="+mn-cs"/>
                <a:sym typeface="Mabry Pro Light"/>
              </a:rPr>
              <a:t>Další možný vývoj programu Výstavba</a:t>
            </a:r>
            <a:endParaRPr lang="cs-CZ" sz="2400" dirty="0">
              <a:effectLst/>
              <a:latin typeface="+mn-lt"/>
              <a:ea typeface="+mn-ea"/>
              <a:cs typeface="+mn-cs"/>
              <a:sym typeface="Mabry Pro Light"/>
            </a:endParaRPr>
          </a:p>
          <a:p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 </a:t>
            </a:r>
          </a:p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Zvažujeme rozšíření programu Výstavba směrem k dalším možným příjemcům (investorům), jako jsou developeři, neziskové organizace, charity a podobně.</a:t>
            </a:r>
          </a:p>
          <a:p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 </a:t>
            </a:r>
          </a:p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Podmínky by byly téměř shodné s tím, že v sociální části by byl kladen větší důraz na spolupráci s obcí. Mimo jiné i proto, že o výběru sociálně potřebných domácností by vždy musel rozhodovat sociální pracovník obce. Měkčí možností by bylo pouze schválení výběru provedeného investorem a kontrola správnosti nájemních smluv.</a:t>
            </a:r>
          </a:p>
          <a:p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 </a:t>
            </a:r>
          </a:p>
          <a:p>
            <a:pPr lvl="0"/>
            <a:r>
              <a:rPr lang="cs-CZ" sz="2400" dirty="0">
                <a:effectLst/>
                <a:latin typeface="+mn-lt"/>
                <a:ea typeface="+mn-ea"/>
                <a:cs typeface="+mn-cs"/>
                <a:sym typeface="Mabry Pro Light"/>
              </a:rPr>
              <a:t>V případě dostupných bytů, by limit minimálně místně obvyklého nájemného mohl být motivačním impulsem pro výstavbu nájemních bytů, která je dlouhodobě prioritou MMR. </a:t>
            </a:r>
          </a:p>
          <a:p>
            <a:pPr marL="0" lv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47899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Výše úvěru je: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nejméně 50 000 Kč a nejvýše 600 000 Kč na modernizaci obydlí,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nejvýše 2 400 000 Kč na pořízení rodinného domu, a to 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výstavbou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,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 nejvýše však 90 % 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skutečných nákladů na výstavbu, nebo 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koupí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, 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nejvýše však 90 % 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ceny sjednané, nebo ceny obvyklé podle zákona o oceňování majetku, je-li nižší než cena sjednaná, a to včetně ceny pozemku,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nejvýše 2 000 000 Kč na pořízení obydlí koupí bytu nebo družstevního podílu v bytovém družstvu, </a:t>
            </a:r>
            <a:r>
              <a:rPr lang="cs-CZ" sz="2200" b="1" dirty="0">
                <a:effectLst/>
                <a:latin typeface="+mn-lt"/>
                <a:ea typeface="+mn-ea"/>
                <a:cs typeface="+mn-cs"/>
                <a:sym typeface="Mabry Pro Light"/>
              </a:rPr>
              <a:t>nejvýše však 90 % 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ceny sjednané, nebo ceny obvyklé podle zákona o oceňování majetku, je-li nižší než cena sjednaná.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Úvěr lze využít v případě: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výstavby novostavby rodinného domu,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koupě bytu,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koupě rodinného domu,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modernizace obydlí,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a nově u nákupu družstevního podílu.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Úroková sazba je: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ve výši základní sazby Evropské unie pro Českou republiku snížené o 0,2procentního bodu za každé dítě do 15 let věku, o které příjemce trvale pečuje a které s příjemcem trvale bydlí. Úroková sazba je fixní po dobu 5 let. 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výše úrokové sazby nesmí být nižší než 1 % </a:t>
            </a:r>
            <a:r>
              <a:rPr lang="cs-CZ" sz="2200" dirty="0" err="1">
                <a:effectLst/>
                <a:latin typeface="+mn-lt"/>
                <a:ea typeface="+mn-ea"/>
                <a:cs typeface="+mn-cs"/>
                <a:sym typeface="Mabry Pro Light"/>
              </a:rPr>
              <a:t>p.a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.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aktuálně je úroková sazba 1 % </a:t>
            </a:r>
            <a:r>
              <a:rPr lang="cs-CZ" sz="2200" dirty="0" err="1">
                <a:effectLst/>
                <a:latin typeface="+mn-lt"/>
                <a:ea typeface="+mn-ea"/>
                <a:cs typeface="+mn-cs"/>
                <a:sym typeface="Mabry Pro Light"/>
              </a:rPr>
              <a:t>p.a</a:t>
            </a:r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.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Splatnost úvěru je: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maximálně 10 let v případě úvěru na modernizaci,</a:t>
            </a:r>
          </a:p>
          <a:p>
            <a:pPr lvl="0"/>
            <a:r>
              <a:rPr lang="cs-CZ" sz="2200" dirty="0">
                <a:effectLst/>
                <a:latin typeface="+mn-lt"/>
                <a:ea typeface="+mn-ea"/>
                <a:cs typeface="+mn-cs"/>
                <a:sym typeface="Mabry Pro Light"/>
              </a:rPr>
              <a:t>maximálně 20 let v případě úvěru na pořízení obydlí.</a:t>
            </a:r>
          </a:p>
        </p:txBody>
      </p:sp>
    </p:spTree>
    <p:extLst>
      <p:ext uri="{BB962C8B-B14F-4D97-AF65-F5344CB8AC3E}">
        <p14:creationId xmlns:p14="http://schemas.microsoft.com/office/powerpoint/2010/main" val="297918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4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0599"/>
            <a:ext cx="19621500" cy="838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21"/>
          </p:nvPr>
        </p:nvSpPr>
        <p:spPr>
          <a:xfrm>
            <a:off x="0" y="-1291579"/>
            <a:ext cx="29260800" cy="19507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idx="21"/>
          </p:nvPr>
        </p:nvSpPr>
        <p:spPr>
          <a:xfrm>
            <a:off x="2921000" y="330200"/>
            <a:ext cx="18542000" cy="9207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idx="21"/>
          </p:nvPr>
        </p:nvSpPr>
        <p:spPr>
          <a:xfrm>
            <a:off x="8016875" y="-63500"/>
            <a:ext cx="19831050" cy="13220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 defTabSz="825500">
              <a:defRPr sz="84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idx="21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21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Obrázek"/>
          <p:cNvSpPr>
            <a:spLocks noGrp="1"/>
          </p:cNvSpPr>
          <p:nvPr>
            <p:ph type="pic" sz="quarter" idx="22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Obrázek"/>
          <p:cNvSpPr>
            <a:spLocks noGrp="1"/>
          </p:cNvSpPr>
          <p:nvPr>
            <p:ph type="pic" idx="23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77776" y="13081000"/>
            <a:ext cx="41574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Mabry Pro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abry Pro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5108">
            <a:off x="-2903641" y="-4496031"/>
            <a:ext cx="10416920" cy="1245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944" y="1371599"/>
            <a:ext cx="11766804" cy="1097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brázek" descr="Obrá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583" y="11125457"/>
            <a:ext cx="3858148" cy="83108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onference ředitelů projektových…"/>
          <p:cNvSpPr txBox="1"/>
          <p:nvPr/>
        </p:nvSpPr>
        <p:spPr>
          <a:xfrm>
            <a:off x="1429873" y="5480345"/>
            <a:ext cx="13139567" cy="275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lnSpc>
                <a:spcPct val="80000"/>
              </a:lnSpc>
              <a:defRPr sz="10600"/>
            </a:pPr>
            <a:r>
              <a:rPr lang="cs-CZ" sz="10600" dirty="0"/>
              <a:t>Podpora developmentu a dostupného bydlení</a:t>
            </a:r>
            <a:endParaRPr sz="7200" dirty="0">
              <a:latin typeface="Mabry Pro" panose="020D0503040002040303" pitchFamily="34" charset="0"/>
            </a:endParaRPr>
          </a:p>
        </p:txBody>
      </p:sp>
      <p:pic>
        <p:nvPicPr>
          <p:cNvPr id="124" name="Obrázek" descr="Obráze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57373">
            <a:off x="15724263" y="8433082"/>
            <a:ext cx="10876155" cy="14953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Změny v IROP ve srovnání s obdobím 2014-2020"/>
          <p:cNvSpPr txBox="1"/>
          <p:nvPr/>
        </p:nvSpPr>
        <p:spPr>
          <a:xfrm>
            <a:off x="1234277" y="1361738"/>
            <a:ext cx="211431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Podpora státu v oblasti bydlení</a:t>
            </a:r>
          </a:p>
        </p:txBody>
      </p:sp>
      <p:sp>
        <p:nvSpPr>
          <p:cNvPr id="5" name="Nová témata v IROP…">
            <a:extLst>
              <a:ext uri="{FF2B5EF4-FFF2-40B4-BE49-F238E27FC236}">
                <a16:creationId xmlns:a16="http://schemas.microsoft.com/office/drawing/2014/main" id="{64ECBD1E-3730-49C9-97A4-641207F0F013}"/>
              </a:ext>
            </a:extLst>
          </p:cNvPr>
          <p:cNvSpPr txBox="1"/>
          <p:nvPr/>
        </p:nvSpPr>
        <p:spPr>
          <a:xfrm>
            <a:off x="1234277" y="3983069"/>
            <a:ext cx="21143122" cy="7812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Sociální dávky v podobě příspěvku na bydlení a doplatku na bydlení (2010 - 2019 = 90 mld. Kč).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Podpora stavebního spoření (2010 – 2019 = 60 mld. Kč)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Podpora hypoték formou odpočtu úroků (odhad 26 mld. Kč/rok) 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Investiční podpora prostřednictvím výdajů MMR a SFPI, společně s prostředky EU fondů 2010 – 2019 byla 25 mld. Kč (cca 12 % z celkové finanční podpory bydlení, převažovala tak podpora poptávkové strany trhu s bydlením nad nabídkovou)</a:t>
            </a:r>
          </a:p>
        </p:txBody>
      </p:sp>
    </p:spTree>
    <p:extLst>
      <p:ext uri="{BB962C8B-B14F-4D97-AF65-F5344CB8AC3E}">
        <p14:creationId xmlns:p14="http://schemas.microsoft.com/office/powerpoint/2010/main" val="27311104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65108">
            <a:off x="-6391935" y="-5211337"/>
            <a:ext cx="10416920" cy="12450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rázek" descr="Obráze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731" y="1759463"/>
            <a:ext cx="11766804" cy="1097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brázek" descr="Obrázek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583" y="11125457"/>
            <a:ext cx="3858148" cy="83108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onference ředitelů projektových…"/>
          <p:cNvSpPr txBox="1"/>
          <p:nvPr/>
        </p:nvSpPr>
        <p:spPr>
          <a:xfrm>
            <a:off x="7556076" y="5334517"/>
            <a:ext cx="9271847" cy="2607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00"/>
            </a:pPr>
            <a:r>
              <a:rPr kumimoji="0" lang="cs-CZ" sz="10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Děkuji za pozornost</a:t>
            </a:r>
            <a:endParaRPr kumimoji="0" sz="10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  <p:pic>
        <p:nvPicPr>
          <p:cNvPr id="124" name="Obrázek" descr="Obráze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57373">
            <a:off x="16914339" y="7792345"/>
            <a:ext cx="10876155" cy="1495362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Konference ředitelů projektových…">
            <a:extLst>
              <a:ext uri="{FF2B5EF4-FFF2-40B4-BE49-F238E27FC236}">
                <a16:creationId xmlns:a16="http://schemas.microsoft.com/office/drawing/2014/main" id="{7FFE8192-19D2-4F48-8DA6-A8D7148D6746}"/>
              </a:ext>
            </a:extLst>
          </p:cNvPr>
          <p:cNvSpPr txBox="1"/>
          <p:nvPr/>
        </p:nvSpPr>
        <p:spPr>
          <a:xfrm>
            <a:off x="5701684" y="8635645"/>
            <a:ext cx="12974022" cy="94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00"/>
            </a:pPr>
            <a:r>
              <a:rPr kumimoji="0" lang="cs-CZ" sz="6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bryPro-Light"/>
                <a:sym typeface="Mabry Pro Light"/>
              </a:rPr>
              <a:t>www.mmr.cz</a:t>
            </a:r>
            <a:endParaRPr kumimoji="0" sz="66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  <p:pic>
        <p:nvPicPr>
          <p:cNvPr id="5" name="Grafický objekt 4" descr="Ruka s ukazováčkem ukazujícím doprava">
            <a:extLst>
              <a:ext uri="{FF2B5EF4-FFF2-40B4-BE49-F238E27FC236}">
                <a16:creationId xmlns:a16="http://schemas.microsoft.com/office/drawing/2014/main" id="{3954565B-E498-46B6-A482-923D221090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324763">
            <a:off x="13941587" y="9299921"/>
            <a:ext cx="1933589" cy="212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23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ová témata v IROP…"/>
          <p:cNvSpPr txBox="1"/>
          <p:nvPr/>
        </p:nvSpPr>
        <p:spPr>
          <a:xfrm>
            <a:off x="1234277" y="3919028"/>
            <a:ext cx="22693254" cy="879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Češi málo využívají nájemního bydlení, ČR 21,3 % a EU průměr je 30,7 %.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Dodnes se nevyrovnala bytová výstavba z předkrizových let 2007/8, d</a:t>
            </a:r>
            <a:r>
              <a:rPr lang="pl-PL" sz="5400" dirty="0">
                <a:latin typeface="MABRYPRO-LIGHT" panose="020D0303040002040303" pitchFamily="34" charset="0"/>
              </a:rPr>
              <a:t>o těchto let chybí i z rekordního 2019 skoro 4 tisíce bytů.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l-PL" sz="5400" dirty="0">
                <a:latin typeface="MABRYPRO-LIGHT" panose="020D0303040002040303" pitchFamily="34" charset="0"/>
              </a:rPr>
              <a:t>Růst poptávky po bydlení nebyl absolutně vyrovnán zvýšením nabídky! 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pl-PL" sz="5400" dirty="0">
                <a:latin typeface="MABRYPRO-LIGHT" panose="020D0303040002040303" pitchFamily="34" charset="0"/>
              </a:rPr>
              <a:t>I obce stavěly za posledních 10 let víc jak družstva.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Od roku 2010 se podle odhadu roku 2019 zvýšily v průměru ceny bytů</a:t>
            </a:r>
            <a:br>
              <a:rPr lang="cs-CZ" sz="5400" dirty="0">
                <a:latin typeface="MABRYPRO-LIGHT" panose="020D0303040002040303" pitchFamily="34" charset="0"/>
              </a:rPr>
            </a:br>
            <a:r>
              <a:rPr lang="cs-CZ" sz="5400" dirty="0">
                <a:latin typeface="MABRYPRO-LIGHT" panose="020D0303040002040303" pitchFamily="34" charset="0"/>
              </a:rPr>
              <a:t>o 57 %, přičemž v tomto období vzrostla průměrná mzda o 42,9 %.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Zatímco v roce 2010 představovaly náklady na bydlení velkou zátěž pro 25,5 % domácností, v roce 2019 tak uvedlo 16,6 % domácností. Náklady na bydlení jsou tedy velkou zátěží pro 739 tis. českých domácností.</a:t>
            </a:r>
          </a:p>
        </p:txBody>
      </p:sp>
      <p:sp>
        <p:nvSpPr>
          <p:cNvPr id="139" name="Změny v IROP ve srovnání s obdobím 2014-2020"/>
          <p:cNvSpPr txBox="1"/>
          <p:nvPr/>
        </p:nvSpPr>
        <p:spPr>
          <a:xfrm>
            <a:off x="1234277" y="1361738"/>
            <a:ext cx="211431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Pár čísel z trhu s bydlením</a:t>
            </a:r>
          </a:p>
        </p:txBody>
      </p:sp>
    </p:spTree>
    <p:extLst>
      <p:ext uri="{BB962C8B-B14F-4D97-AF65-F5344CB8AC3E}">
        <p14:creationId xmlns:p14="http://schemas.microsoft.com/office/powerpoint/2010/main" val="8530132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ová témata v IROP…"/>
          <p:cNvSpPr txBox="1"/>
          <p:nvPr/>
        </p:nvSpPr>
        <p:spPr>
          <a:xfrm>
            <a:off x="1218306" y="4545060"/>
            <a:ext cx="13329650" cy="274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Nový stavební zákon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Zákon o dostupnosti bydlení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Dotační tituly	</a:t>
            </a:r>
          </a:p>
        </p:txBody>
      </p:sp>
      <p:sp>
        <p:nvSpPr>
          <p:cNvPr id="139" name="Změny v IROP ve srovnání s obdobím 2014-2020"/>
          <p:cNvSpPr txBox="1"/>
          <p:nvPr/>
        </p:nvSpPr>
        <p:spPr>
          <a:xfrm>
            <a:off x="1234277" y="1361738"/>
            <a:ext cx="211431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Co dělá MMR pro dostupné bydlení?</a:t>
            </a:r>
            <a:endParaRPr kumimoji="0" lang="cs-CZ" sz="9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EA3CB87-C9B8-405A-B57B-079A70DDC504}"/>
              </a:ext>
            </a:extLst>
          </p:cNvPr>
          <p:cNvSpPr/>
          <p:nvPr/>
        </p:nvSpPr>
        <p:spPr>
          <a:xfrm>
            <a:off x="5493327" y="7528327"/>
            <a:ext cx="12192000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8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5400" dirty="0">
                <a:latin typeface="MABRYPRO-LIGHT" panose="020D0303040002040303" pitchFamily="34" charset="0"/>
              </a:rPr>
              <a:t>IROP</a:t>
            </a:r>
          </a:p>
          <a:p>
            <a:pPr marL="685800" lvl="8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5400" dirty="0">
                <a:latin typeface="MABRYPRO-LIGHT" panose="020D0303040002040303" pitchFamily="34" charset="0"/>
              </a:rPr>
              <a:t>Programy SFPI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F3DE9F-1651-4E45-8B6C-DA91945B30E0}"/>
              </a:ext>
            </a:extLst>
          </p:cNvPr>
          <p:cNvSpPr/>
          <p:nvPr/>
        </p:nvSpPr>
        <p:spPr>
          <a:xfrm>
            <a:off x="9836046" y="9398649"/>
            <a:ext cx="12192000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7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5400" dirty="0">
                <a:latin typeface="MABRYPRO-LIGHT" panose="020D0303040002040303" pitchFamily="34" charset="0"/>
              </a:rPr>
              <a:t>Výstavba </a:t>
            </a:r>
          </a:p>
          <a:p>
            <a:pPr marL="685800" lvl="8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5400" dirty="0">
                <a:latin typeface="MABRYPRO-LIGHT" panose="020D0303040002040303" pitchFamily="34" charset="0"/>
              </a:rPr>
              <a:t>Vlastní bydlení</a:t>
            </a:r>
          </a:p>
        </p:txBody>
      </p:sp>
    </p:spTree>
    <p:extLst>
      <p:ext uri="{BB962C8B-B14F-4D97-AF65-F5344CB8AC3E}">
        <p14:creationId xmlns:p14="http://schemas.microsoft.com/office/powerpoint/2010/main" val="106729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ová témata v IROP…"/>
          <p:cNvSpPr txBox="1"/>
          <p:nvPr/>
        </p:nvSpPr>
        <p:spPr>
          <a:xfrm>
            <a:off x="1234276" y="5142031"/>
            <a:ext cx="21143122" cy="7212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Jedno řízení místo současného </a:t>
            </a:r>
            <a:br>
              <a:rPr lang="cs-CZ" sz="5400" dirty="0">
                <a:latin typeface="MABRYPRO-LIGHT" panose="020D0303040002040303" pitchFamily="34" charset="0"/>
              </a:rPr>
            </a:br>
            <a:r>
              <a:rPr lang="cs-CZ" sz="5400" dirty="0">
                <a:latin typeface="MABRYPRO-LIGHT" panose="020D0303040002040303" pitchFamily="34" charset="0"/>
              </a:rPr>
              <a:t>územního a stavebního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Integrace dotčených orgánů 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Stanovené lhůty 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Fikce souhlasu dotčeného orgánu 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Opatření proti nečinnosti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Apelační princip 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Digitalizace</a:t>
            </a:r>
          </a:p>
        </p:txBody>
      </p:sp>
      <p:sp>
        <p:nvSpPr>
          <p:cNvPr id="139" name="Změny v IROP ve srovnání s obdobím 2014-2020"/>
          <p:cNvSpPr txBox="1"/>
          <p:nvPr/>
        </p:nvSpPr>
        <p:spPr>
          <a:xfrm>
            <a:off x="1234276" y="1361738"/>
            <a:ext cx="2200672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Stavební zákon – aktuální stav</a:t>
            </a:r>
            <a:endParaRPr kumimoji="0" lang="cs-CZ" sz="9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75D3EB-76C5-4629-B8A3-32BEE244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5087045"/>
            <a:ext cx="9718038" cy="7267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cký objekt 4" descr="Smutný obličej bez výplně">
            <a:extLst>
              <a:ext uri="{FF2B5EF4-FFF2-40B4-BE49-F238E27FC236}">
                <a16:creationId xmlns:a16="http://schemas.microsoft.com/office/drawing/2014/main" id="{C7D9AF4C-45EE-4F7D-8BEE-78750995F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5567" y="5211240"/>
            <a:ext cx="2091551" cy="2091551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3C4B93CC-7D58-40C3-9D0A-3D7AD93047E0}"/>
              </a:ext>
            </a:extLst>
          </p:cNvPr>
          <p:cNvSpPr/>
          <p:nvPr/>
        </p:nvSpPr>
        <p:spPr>
          <a:xfrm>
            <a:off x="1146913" y="3884993"/>
            <a:ext cx="116461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5400" b="1" u="sng" dirty="0">
                <a:latin typeface="MABRYPRO-LIGHT" panose="020D0303040002040303" pitchFamily="34" charset="0"/>
              </a:rPr>
              <a:t>Principy nového stavebního zákona:</a:t>
            </a:r>
          </a:p>
        </p:txBody>
      </p:sp>
    </p:spTree>
    <p:extLst>
      <p:ext uri="{BB962C8B-B14F-4D97-AF65-F5344CB8AC3E}">
        <p14:creationId xmlns:p14="http://schemas.microsoft.com/office/powerpoint/2010/main" val="8424271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ová témata v IROP…"/>
          <p:cNvSpPr txBox="1"/>
          <p:nvPr/>
        </p:nvSpPr>
        <p:spPr>
          <a:xfrm>
            <a:off x="1234277" y="3440809"/>
            <a:ext cx="21143122" cy="887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5400" dirty="0">
                <a:latin typeface="MABRYPRO-LIGHT" panose="020D0303040002040303" pitchFamily="34" charset="0"/>
              </a:rPr>
              <a:t>Poslanecká sněmovna přijala 3. března jako podklad </a:t>
            </a:r>
            <a:br>
              <a:rPr lang="cs-CZ" sz="5400" dirty="0">
                <a:latin typeface="MABRYPRO-LIGHT" panose="020D0303040002040303" pitchFamily="34" charset="0"/>
              </a:rPr>
            </a:br>
            <a:r>
              <a:rPr lang="cs-CZ" sz="5400" dirty="0">
                <a:latin typeface="MABRYPRO-LIGHT" panose="020D0303040002040303" pitchFamily="34" charset="0"/>
              </a:rPr>
              <a:t>KPN Hospodářského výboru.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sz="5400" dirty="0">
                <a:solidFill>
                  <a:schemeClr val="tx1"/>
                </a:solidFill>
                <a:latin typeface="MABRYPRO-LIGHT" panose="020D0303040002040303" pitchFamily="34" charset="0"/>
              </a:rPr>
              <a:t>1. dubna prošel KPN Hospodářského výboru do 3. čtení.</a:t>
            </a:r>
            <a:br>
              <a:rPr lang="cs-CZ" sz="5400" dirty="0">
                <a:solidFill>
                  <a:srgbClr val="FF0000"/>
                </a:solidFill>
                <a:latin typeface="MABRYPRO-LIGHT" panose="020D0303040002040303" pitchFamily="34" charset="0"/>
              </a:rPr>
            </a:br>
            <a:endParaRPr lang="cs-CZ" sz="5400" dirty="0">
              <a:solidFill>
                <a:srgbClr val="FF0000"/>
              </a:solidFill>
              <a:latin typeface="MABRYPRO-LIGHT" panose="020D0303040002040303" pitchFamily="34" charset="0"/>
            </a:endParaRPr>
          </a:p>
          <a:p>
            <a:pPr marL="685800" lvl="6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Třetí čtení </a:t>
            </a:r>
            <a:r>
              <a:rPr lang="cs-CZ" sz="5400">
                <a:latin typeface="MABRYPRO-LIGHT" panose="020D0303040002040303" pitchFamily="34" charset="0"/>
              </a:rPr>
              <a:t>se předpokládá </a:t>
            </a:r>
            <a:r>
              <a:rPr lang="cs-CZ" sz="5400" dirty="0">
                <a:latin typeface="MABRYPRO-LIGHT" panose="020D0303040002040303" pitchFamily="34" charset="0"/>
              </a:rPr>
              <a:t>na přelomu dubna a května 2021.</a:t>
            </a:r>
          </a:p>
          <a:p>
            <a:pPr marL="685800" lvl="4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Podpis prezidenta a platnost se předpokládá v červenci 2021.</a:t>
            </a:r>
          </a:p>
          <a:p>
            <a:pPr marL="685800" lvl="4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dirty="0">
                <a:latin typeface="MABRYPRO-LIGHT" panose="020D0303040002040303" pitchFamily="34" charset="0"/>
              </a:rPr>
              <a:t>Postupné nabývání účinnosti, od 1. ledna 2022 nabytí účinnosti ustanovení zřizujícího Nejvyšší stavební úřad. </a:t>
            </a:r>
          </a:p>
          <a:p>
            <a:pPr lvl="4" indent="0" algn="l">
              <a:spcAft>
                <a:spcPts val="600"/>
              </a:spcAft>
              <a:buClr>
                <a:schemeClr val="tx1"/>
              </a:buClr>
            </a:pPr>
            <a:endParaRPr lang="cs-CZ" sz="5400" dirty="0">
              <a:latin typeface="MABRYPRO-LIGHT" panose="020D0303040002040303" pitchFamily="34" charset="0"/>
            </a:endParaRPr>
          </a:p>
          <a:p>
            <a:pPr marL="685800" lvl="4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u="sng" dirty="0">
                <a:latin typeface="MABRYPRO-LIGHT" panose="020D0303040002040303" pitchFamily="34" charset="0"/>
              </a:rPr>
              <a:t>Plné nabytí účinnosti - od 1. července 2023.</a:t>
            </a:r>
          </a:p>
        </p:txBody>
      </p:sp>
      <p:sp>
        <p:nvSpPr>
          <p:cNvPr id="139" name="Změny v IROP ve srovnání s obdobím 2014-2020"/>
          <p:cNvSpPr txBox="1"/>
          <p:nvPr/>
        </p:nvSpPr>
        <p:spPr>
          <a:xfrm>
            <a:off x="1234277" y="1361738"/>
            <a:ext cx="211431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Harmonogram</a:t>
            </a:r>
            <a:endParaRPr kumimoji="0" lang="cs-CZ" sz="9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bryPro-Light"/>
              <a:sym typeface="Mabry Pro Light"/>
            </a:endParaRPr>
          </a:p>
        </p:txBody>
      </p:sp>
      <p:pic>
        <p:nvPicPr>
          <p:cNvPr id="3" name="Grafický objekt 2" descr="Budík">
            <a:extLst>
              <a:ext uri="{FF2B5EF4-FFF2-40B4-BE49-F238E27FC236}">
                <a16:creationId xmlns:a16="http://schemas.microsoft.com/office/drawing/2014/main" id="{6E0E0B1B-5E0E-4382-82DB-0A9218487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405600" y="551497"/>
            <a:ext cx="457199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766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ová témata v IROP…"/>
          <p:cNvSpPr txBox="1"/>
          <p:nvPr/>
        </p:nvSpPr>
        <p:spPr>
          <a:xfrm>
            <a:off x="1234277" y="3894781"/>
            <a:ext cx="21143122" cy="796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spcAft>
                <a:spcPts val="600"/>
              </a:spcAft>
              <a:buClr>
                <a:schemeClr val="tx1"/>
              </a:buClr>
            </a:pPr>
            <a:r>
              <a:rPr lang="cs-CZ" sz="5400" b="1" u="sng" dirty="0">
                <a:latin typeface="MABRYPRO-LIGHT" panose="020D0303040002040303" pitchFamily="34" charset="0"/>
              </a:rPr>
              <a:t>Základní části zákona:</a:t>
            </a:r>
            <a:br>
              <a:rPr lang="cs-CZ" sz="5400" b="1" u="sng" dirty="0">
                <a:latin typeface="MABRYPRO-LIGHT" panose="020D0303040002040303" pitchFamily="34" charset="0"/>
              </a:rPr>
            </a:br>
            <a:endParaRPr lang="cs-CZ" sz="5400" b="1" u="sng" dirty="0">
              <a:latin typeface="MABRYPRO-LIGHT" panose="020D0303040002040303" pitchFamily="34" charset="0"/>
            </a:endParaRPr>
          </a:p>
          <a:p>
            <a:pPr marL="914400" lvl="0" indent="-914400" algn="l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5400" b="1" dirty="0">
                <a:latin typeface="MABRYPRO-LIGHT" panose="020D0303040002040303" pitchFamily="34" charset="0"/>
              </a:rPr>
              <a:t>Definice sociálního a dostupného bydlení</a:t>
            </a:r>
          </a:p>
          <a:p>
            <a:pPr marL="914400" lvl="0" indent="-914400" algn="l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5400" b="1" dirty="0">
                <a:latin typeface="MABRYPRO-LIGHT" panose="020D0303040002040303" pitchFamily="34" charset="0"/>
              </a:rPr>
              <a:t>Stanovení výše nájmu v sociálním bytě (MMR navrhuje max. výši 64,70 Kč na 1 m2 podlahové plochy)</a:t>
            </a:r>
          </a:p>
          <a:p>
            <a:pPr marL="914400" lvl="0" indent="-914400" algn="l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5400" b="1" dirty="0">
                <a:latin typeface="MABRYPRO-LIGHT" panose="020D0303040002040303" pitchFamily="34" charset="0"/>
              </a:rPr>
              <a:t>Definice veřejně prospěšné společnosti</a:t>
            </a:r>
          </a:p>
          <a:p>
            <a:pPr marL="914400" lvl="0" indent="-914400" algn="l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5400" b="1" dirty="0">
                <a:latin typeface="MABRYPRO-LIGHT" panose="020D0303040002040303" pitchFamily="34" charset="0"/>
              </a:rPr>
              <a:t>Možnost daňových úlev u veřejně prospěšných společností </a:t>
            </a:r>
            <a:br>
              <a:rPr lang="cs-CZ" sz="5400" b="1" dirty="0">
                <a:latin typeface="MABRYPRO-LIGHT" panose="020D0303040002040303" pitchFamily="34" charset="0"/>
              </a:rPr>
            </a:br>
            <a:r>
              <a:rPr lang="cs-CZ" sz="5400" b="1" dirty="0">
                <a:latin typeface="MABRYPRO-LIGHT" panose="020D0303040002040303" pitchFamily="34" charset="0"/>
              </a:rPr>
              <a:t>v oblasti bydlení</a:t>
            </a:r>
          </a:p>
          <a:p>
            <a:pPr marL="914400" lvl="0" indent="-914400" algn="l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cs-CZ" sz="5400" b="1" dirty="0">
                <a:latin typeface="MABRYPRO-LIGHT" panose="020D0303040002040303" pitchFamily="34" charset="0"/>
              </a:rPr>
              <a:t>Prevence ztráty bydlení</a:t>
            </a:r>
          </a:p>
        </p:txBody>
      </p:sp>
      <p:sp>
        <p:nvSpPr>
          <p:cNvPr id="139" name="Změny v IROP ve srovnání s obdobím 2014-2020"/>
          <p:cNvSpPr txBox="1"/>
          <p:nvPr/>
        </p:nvSpPr>
        <p:spPr>
          <a:xfrm>
            <a:off x="1234277" y="1361738"/>
            <a:ext cx="211431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Zákon o dostupnosti bydlení</a:t>
            </a:r>
          </a:p>
        </p:txBody>
      </p:sp>
    </p:spTree>
    <p:extLst>
      <p:ext uri="{BB962C8B-B14F-4D97-AF65-F5344CB8AC3E}">
        <p14:creationId xmlns:p14="http://schemas.microsoft.com/office/powerpoint/2010/main" val="166846082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Změny v IROP ve srovnání s obdobím 2014-2020"/>
          <p:cNvSpPr txBox="1"/>
          <p:nvPr/>
        </p:nvSpPr>
        <p:spPr>
          <a:xfrm>
            <a:off x="1234277" y="1361738"/>
            <a:ext cx="211431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Dotační tituly - IROP </a:t>
            </a:r>
          </a:p>
        </p:txBody>
      </p:sp>
      <p:sp>
        <p:nvSpPr>
          <p:cNvPr id="5" name="Nová témata v IROP…">
            <a:extLst>
              <a:ext uri="{FF2B5EF4-FFF2-40B4-BE49-F238E27FC236}">
                <a16:creationId xmlns:a16="http://schemas.microsoft.com/office/drawing/2014/main" id="{64ECBD1E-3730-49C9-97A4-641207F0F013}"/>
              </a:ext>
            </a:extLst>
          </p:cNvPr>
          <p:cNvSpPr txBox="1"/>
          <p:nvPr/>
        </p:nvSpPr>
        <p:spPr>
          <a:xfrm>
            <a:off x="1234277" y="4802721"/>
            <a:ext cx="21143122" cy="6150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V uplynulém programovém období byla uvolněna částka 4 mld. Kč a do konce roku 2023 by mělo být dokončeno 5 000 bytů pro sociálně slabé.</a:t>
            </a:r>
          </a:p>
          <a:p>
            <a:pPr marL="68580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Příjemci dotací byly nejen obce, ale také NNO</a:t>
            </a:r>
          </a:p>
          <a:p>
            <a:pPr marL="68580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V novém programovém období se pro sociální bydlení uvažuje </a:t>
            </a:r>
            <a:br>
              <a:rPr lang="cs-CZ" sz="5400" b="1" dirty="0">
                <a:latin typeface="MABRYPRO-LIGHT" panose="020D0303040002040303" pitchFamily="34" charset="0"/>
              </a:rPr>
            </a:br>
            <a:r>
              <a:rPr lang="cs-CZ" sz="5400" b="1" dirty="0">
                <a:latin typeface="MABRYPRO-LIGHT" panose="020D0303040002040303" pitchFamily="34" charset="0"/>
              </a:rPr>
              <a:t>s alokací 111 687 748 € = cca 3 mld. Kč</a:t>
            </a:r>
          </a:p>
          <a:p>
            <a:pPr marL="914400" lvl="0" indent="-914400" algn="l"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cs-CZ" sz="5400" b="1" dirty="0">
              <a:latin typeface="MABRYPRO-LIGHT" panose="020D030304000204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027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Změny v IROP ve srovnání s obdobím 2014-2020"/>
          <p:cNvSpPr txBox="1"/>
          <p:nvPr/>
        </p:nvSpPr>
        <p:spPr>
          <a:xfrm>
            <a:off x="1234277" y="1361738"/>
            <a:ext cx="211431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Dotační tituly – Program výstavba (SFPI) </a:t>
            </a:r>
          </a:p>
        </p:txBody>
      </p:sp>
      <p:sp>
        <p:nvSpPr>
          <p:cNvPr id="5" name="Nová témata v IROP…">
            <a:extLst>
              <a:ext uri="{FF2B5EF4-FFF2-40B4-BE49-F238E27FC236}">
                <a16:creationId xmlns:a16="http://schemas.microsoft.com/office/drawing/2014/main" id="{64ECBD1E-3730-49C9-97A4-641207F0F013}"/>
              </a:ext>
            </a:extLst>
          </p:cNvPr>
          <p:cNvSpPr txBox="1"/>
          <p:nvPr/>
        </p:nvSpPr>
        <p:spPr>
          <a:xfrm>
            <a:off x="1234277" y="3670161"/>
            <a:ext cx="21143122" cy="7058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/>
            <a:r>
              <a:rPr lang="cs-CZ" sz="5400" b="1" u="sng" dirty="0">
                <a:latin typeface="MABRYPRO-LIGHT" panose="020D0303040002040303" pitchFamily="34" charset="0"/>
              </a:rPr>
              <a:t>Cíl: Podpora výstavby a modernizace nájemních bytů (sociálních nebo dostupných)</a:t>
            </a:r>
          </a:p>
          <a:p>
            <a:pPr lvl="0" algn="l"/>
            <a:endParaRPr lang="cs-CZ" sz="1800" b="1" dirty="0">
              <a:latin typeface="MABRYPRO-LIGHT" panose="020D0303040002040303" pitchFamily="34" charset="0"/>
            </a:endParaRPr>
          </a:p>
          <a:p>
            <a:pPr marL="685800" lvl="1" indent="-685800" algn="l">
              <a:buFont typeface="Courier New" panose="02070309020205020404" pitchFamily="49" charset="0"/>
              <a:buChar char="o"/>
            </a:pPr>
            <a:r>
              <a:rPr lang="cs-CZ" sz="5400" b="1" u="sng" dirty="0">
                <a:latin typeface="MABRYPRO-LIGHT" panose="020D0303040002040303" pitchFamily="34" charset="0"/>
              </a:rPr>
              <a:t>Sociální byty:</a:t>
            </a:r>
            <a:r>
              <a:rPr lang="cs-CZ" sz="5400" b="1" dirty="0">
                <a:latin typeface="MABRYPRO-LIGHT" panose="020D0303040002040303" pitchFamily="34" charset="0"/>
              </a:rPr>
              <a:t> obec může získat dotaci až 100 % způsob. výdajů</a:t>
            </a:r>
          </a:p>
          <a:p>
            <a:pPr marL="685800" lvl="1" indent="-685800" algn="l">
              <a:buFont typeface="Courier New" panose="02070309020205020404" pitchFamily="49" charset="0"/>
              <a:buChar char="o"/>
            </a:pPr>
            <a:r>
              <a:rPr lang="cs-CZ" sz="5400" b="1" u="sng" dirty="0">
                <a:latin typeface="MABRYPRO-LIGHT" panose="020D0303040002040303" pitchFamily="34" charset="0"/>
              </a:rPr>
              <a:t>Dostupné byty</a:t>
            </a:r>
            <a:r>
              <a:rPr lang="cs-CZ" sz="5400" b="1" dirty="0">
                <a:latin typeface="MABRYPRO-LIGHT" panose="020D0303040002040303" pitchFamily="34" charset="0"/>
              </a:rPr>
              <a:t>: obec si může vzít nízkoúročený úvěr až do </a:t>
            </a:r>
            <a:br>
              <a:rPr lang="cs-CZ" sz="5400" b="1" dirty="0">
                <a:latin typeface="MABRYPRO-LIGHT" panose="020D0303040002040303" pitchFamily="34" charset="0"/>
              </a:rPr>
            </a:br>
            <a:r>
              <a:rPr lang="cs-CZ" sz="5400" b="1" dirty="0">
                <a:latin typeface="MABRYPRO-LIGHT" panose="020D0303040002040303" pitchFamily="34" charset="0"/>
              </a:rPr>
              <a:t>100 % způsob. výdajů</a:t>
            </a:r>
          </a:p>
          <a:p>
            <a:pPr marL="685800" lvl="1" indent="-685800" algn="l"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MMR zvažuje rozšíření programu také pro developery, neziskové organizace, charity apod.</a:t>
            </a:r>
          </a:p>
          <a:p>
            <a:pPr lvl="0" algn="l">
              <a:spcAft>
                <a:spcPts val="600"/>
              </a:spcAft>
              <a:buClr>
                <a:schemeClr val="tx1"/>
              </a:buClr>
            </a:pPr>
            <a:endParaRPr lang="cs-CZ" sz="5400" b="1" dirty="0">
              <a:latin typeface="MABRYPRO-LIGHT" panose="020D0303040002040303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8BAC288-E162-4BCA-9D70-E66C35E0949D}"/>
              </a:ext>
            </a:extLst>
          </p:cNvPr>
          <p:cNvSpPr/>
          <p:nvPr/>
        </p:nvSpPr>
        <p:spPr>
          <a:xfrm>
            <a:off x="6511635" y="9857209"/>
            <a:ext cx="168886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685800" algn="l">
              <a:buFont typeface="Wingdings" panose="05000000000000000000" pitchFamily="2" charset="2"/>
              <a:buChar char="Ø"/>
            </a:pPr>
            <a:r>
              <a:rPr lang="cs-CZ" sz="5400" b="1" dirty="0">
                <a:latin typeface="MABRYPRO-LIGHT" panose="020D0303040002040303" pitchFamily="34" charset="0"/>
              </a:rPr>
              <a:t>Důraz na spolupráci s obcí u sociálních bytů</a:t>
            </a:r>
          </a:p>
          <a:p>
            <a:pPr marL="685800" lvl="1" indent="-685800" algn="l">
              <a:buFont typeface="Wingdings" panose="05000000000000000000" pitchFamily="2" charset="2"/>
              <a:buChar char="Ø"/>
            </a:pPr>
            <a:r>
              <a:rPr lang="cs-CZ" sz="5400" b="1" dirty="0">
                <a:latin typeface="MABRYPRO-LIGHT" panose="020D0303040002040303" pitchFamily="34" charset="0"/>
              </a:rPr>
              <a:t>U dostupných bytů limit minimálně místně obvyklého nájemného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24EF48-B91C-4B77-A7F4-F62522E9D1C8}"/>
              </a:ext>
            </a:extLst>
          </p:cNvPr>
          <p:cNvSpPr/>
          <p:nvPr/>
        </p:nvSpPr>
        <p:spPr>
          <a:xfrm>
            <a:off x="6511635" y="12409890"/>
            <a:ext cx="11671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/>
            <a:r>
              <a:rPr lang="cs-CZ" sz="5400" b="1" u="sng" dirty="0">
                <a:latin typeface="MABRYPRO-LIGHT" panose="020D0303040002040303" pitchFamily="34" charset="0"/>
              </a:rPr>
              <a:t>Impuls pro výstavbu nájemních bytů </a:t>
            </a:r>
          </a:p>
        </p:txBody>
      </p:sp>
      <p:sp>
        <p:nvSpPr>
          <p:cNvPr id="8" name="Šipka: doprava, šrafovaná 7">
            <a:extLst>
              <a:ext uri="{FF2B5EF4-FFF2-40B4-BE49-F238E27FC236}">
                <a16:creationId xmlns:a16="http://schemas.microsoft.com/office/drawing/2014/main" id="{E5986626-9AAF-4BCF-ACDC-F76465E6BCC3}"/>
              </a:ext>
            </a:extLst>
          </p:cNvPr>
          <p:cNvSpPr/>
          <p:nvPr/>
        </p:nvSpPr>
        <p:spPr>
          <a:xfrm>
            <a:off x="4745181" y="12311029"/>
            <a:ext cx="1766454" cy="1121052"/>
          </a:xfrm>
          <a:prstGeom prst="striped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abry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6120551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rázek" descr="Obráze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-2418403" y="4754124"/>
            <a:ext cx="11179248" cy="13361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Změny v IROP ve srovnání s obdobím 2014-2020"/>
          <p:cNvSpPr txBox="1"/>
          <p:nvPr/>
        </p:nvSpPr>
        <p:spPr>
          <a:xfrm>
            <a:off x="1234277" y="1361738"/>
            <a:ext cx="2114312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8000"/>
            </a:lvl1pPr>
          </a:lstStyle>
          <a:p>
            <a:pPr lvl="0">
              <a:defRPr/>
            </a:pPr>
            <a:r>
              <a:rPr lang="cs-CZ" sz="9600" b="1" dirty="0"/>
              <a:t>Dotační tituly – Vlastní bydlení (SFPI) </a:t>
            </a:r>
          </a:p>
        </p:txBody>
      </p:sp>
      <p:sp>
        <p:nvSpPr>
          <p:cNvPr id="5" name="Nová témata v IROP…">
            <a:extLst>
              <a:ext uri="{FF2B5EF4-FFF2-40B4-BE49-F238E27FC236}">
                <a16:creationId xmlns:a16="http://schemas.microsoft.com/office/drawing/2014/main" id="{64ECBD1E-3730-49C9-97A4-641207F0F013}"/>
              </a:ext>
            </a:extLst>
          </p:cNvPr>
          <p:cNvSpPr txBox="1"/>
          <p:nvPr/>
        </p:nvSpPr>
        <p:spPr>
          <a:xfrm>
            <a:off x="1234277" y="4268631"/>
            <a:ext cx="21143122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Program Vlastní bydlení je určen na pořízení nebo modernizaci bydlení pro lidi do </a:t>
            </a:r>
            <a:r>
              <a:rPr lang="cs-CZ" sz="5400" b="1" u="sng" dirty="0">
                <a:latin typeface="MABRYPRO-LIGHT" panose="020D0303040002040303" pitchFamily="34" charset="0"/>
              </a:rPr>
              <a:t>40 let</a:t>
            </a:r>
            <a:r>
              <a:rPr lang="cs-CZ" sz="5400" b="1" dirty="0">
                <a:latin typeface="MABRYPRO-LIGHT" panose="020D0303040002040303" pitchFamily="34" charset="0"/>
              </a:rPr>
              <a:t> pečující o dítě do 15 let a nahradil tzv. Program pro mladé.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Úvěry byly výrazně zvýšeny, stejně jako věková hranice. 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cs-CZ" sz="5400" b="1" dirty="0">
                <a:latin typeface="MABRYPRO-LIGHT" panose="020D0303040002040303" pitchFamily="34" charset="0"/>
              </a:rPr>
              <a:t>Výše úvěru je: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4C16C57-7F66-4E3B-9B87-6B47E0E4F4C6}"/>
              </a:ext>
            </a:extLst>
          </p:cNvPr>
          <p:cNvSpPr/>
          <p:nvPr/>
        </p:nvSpPr>
        <p:spPr>
          <a:xfrm>
            <a:off x="5389417" y="9063732"/>
            <a:ext cx="1738745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5400" b="1" dirty="0">
                <a:latin typeface="MABRYPRO-LIGHT" panose="020D0303040002040303" pitchFamily="34" charset="0"/>
              </a:rPr>
              <a:t>Až 600 tis. Kč na modernizaci obydlí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5400" b="1" dirty="0">
                <a:latin typeface="MABRYPRO-LIGHT" panose="020D0303040002040303" pitchFamily="34" charset="0"/>
              </a:rPr>
              <a:t>Až 2,4 mil. Kč na pořízení RD</a:t>
            </a:r>
          </a:p>
          <a:p>
            <a:pPr marL="685800" lvl="0" indent="-685800" algn="l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5400" b="1" dirty="0">
                <a:latin typeface="MABRYPRO-LIGHT" panose="020D0303040002040303" pitchFamily="34" charset="0"/>
              </a:rPr>
              <a:t>Až 2 mil. Kč na koupi bytu nebo </a:t>
            </a:r>
            <a:r>
              <a:rPr lang="cs-CZ" sz="5400" b="1" u="sng" dirty="0">
                <a:latin typeface="MABRYPRO-LIGHT" panose="020D0303040002040303" pitchFamily="34" charset="0"/>
              </a:rPr>
              <a:t>družstevního podílu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AAD5E89-045D-4FD1-B54D-B07A4AA9F7CA}"/>
              </a:ext>
            </a:extLst>
          </p:cNvPr>
          <p:cNvSpPr/>
          <p:nvPr/>
        </p:nvSpPr>
        <p:spPr>
          <a:xfrm>
            <a:off x="6049867" y="12480253"/>
            <a:ext cx="11290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cs-CZ" sz="5400" b="1" dirty="0">
                <a:latin typeface="MABRYPRO-LIGHT" panose="020D0303040002040303" pitchFamily="34" charset="0"/>
              </a:rPr>
              <a:t>Aktuálně je úroková sazba 1 % p. a</a:t>
            </a:r>
            <a:r>
              <a:rPr lang="cs-CZ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668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Mabry Pro Light"/>
        <a:ea typeface="Mabry Pro Light"/>
        <a:cs typeface="Mabry Pro Light"/>
      </a:majorFont>
      <a:minorFont>
        <a:latin typeface="Mabry Pro Light"/>
        <a:ea typeface="Mabry Pro Light"/>
        <a:cs typeface="Mabry Pro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bry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bry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Mabry Pro Light"/>
        <a:ea typeface="Mabry Pro Light"/>
        <a:cs typeface="Mabry Pro Light"/>
      </a:majorFont>
      <a:minorFont>
        <a:latin typeface="Mabry Pro Light"/>
        <a:ea typeface="Mabry Pro Light"/>
        <a:cs typeface="Mabry Pro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bry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bry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601</Words>
  <Application>Microsoft Office PowerPoint</Application>
  <PresentationFormat>Vlastní</PresentationFormat>
  <Paragraphs>136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Mabry Pro</vt:lpstr>
      <vt:lpstr>Mabry Pro Light</vt:lpstr>
      <vt:lpstr>MABRYPRO-LIGHT</vt:lpstr>
      <vt:lpstr>MABRYPRO-LIGHT</vt:lpstr>
      <vt:lpstr>Wingdings</vt:lpstr>
      <vt:lpstr>Black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Ježdík Radek</dc:creator>
  <cp:lastModifiedBy>Ježdík Radek</cp:lastModifiedBy>
  <cp:revision>126</cp:revision>
  <dcterms:modified xsi:type="dcterms:W3CDTF">2021-04-07T11:04:13Z</dcterms:modified>
</cp:coreProperties>
</file>