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98" r:id="rId4"/>
    <p:sldId id="299" r:id="rId5"/>
    <p:sldId id="301" r:id="rId6"/>
    <p:sldId id="284" r:id="rId7"/>
    <p:sldId id="294" r:id="rId8"/>
    <p:sldId id="295" r:id="rId9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3C"/>
    <a:srgbClr val="E32313"/>
    <a:srgbClr val="F3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/>
    <p:restoredTop sz="80535"/>
  </p:normalViewPr>
  <p:slideViewPr>
    <p:cSldViewPr snapToGrid="0" snapToObjects="1">
      <p:cViewPr varScale="1">
        <p:scale>
          <a:sx n="52" d="100"/>
          <a:sy n="52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Vážené dámy a vážení pánové, dobrý den. Vítám Vás na dnešní konferenci, na které se budeme věnovat převážně novému stavebnímu zákonu a jeho potenciálu pro usnadnění povolování staveb v České republice.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969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Dnešní stavební právo trpí několika problémy, z nichž nejvýznamnější uvádím na tomto snímku. Proto se vláda rozhodla, že je třeba danou problematiku řešit komplexně, a připravila nový stavební zákon a s ním související změnový zákon, který novelizuje několik desítek dalších právních předpisů provázaných se stavebním zákonem.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0232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Základními cíli rekodifikace veřejného stavebního práva jsou:</a:t>
            </a:r>
          </a:p>
          <a:p>
            <a:pPr lvl="0"/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zrychlení a zefektivnění povolovacích procesů ve všech právních předpisech, které upravují nebo se dotýkají veřejného stavebního práva v České republice,</a:t>
            </a:r>
          </a:p>
          <a:p>
            <a:pPr lvl="0"/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reforma stavební správy založená na vyčlenění stavební správy ze spojeného modelu veřejné správy, sjednocení stavebních úřadů a vytvoření Nejvyššího stavebního úřadu jako ústředního orgánu státní správy,</a:t>
            </a:r>
          </a:p>
          <a:p>
            <a:pPr lvl="0"/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integrace dotčených orgánů s cílem pokud možno maximální integrace dotčených orgánů do nové soustavy stavebních úřadů,</a:t>
            </a:r>
          </a:p>
          <a:p>
            <a:pPr lvl="0"/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zohlednění nových technologií, zejména digitalizace a elektronizace veřejné správy,</a:t>
            </a:r>
          </a:p>
          <a:p>
            <a:pPr lvl="0"/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„</a:t>
            </a:r>
            <a:r>
              <a:rPr lang="cs-CZ" sz="1000" b="1" dirty="0">
                <a:effectLst/>
                <a:latin typeface="+mn-lt"/>
                <a:ea typeface="+mn-ea"/>
                <a:cs typeface="+mn-cs"/>
                <a:sym typeface="Mabry Pro Light"/>
              </a:rPr>
              <a:t>jeden úřad, jedno povolení, jedno razítko</a:t>
            </a: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“.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630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Meziresortní připomínkové řízení k návrhu stavebního zákona a návrhu „změnového zákona“ trvalo od 25. listopadu 2019 do 23. prosince 2019.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Po meziresortních připomínkových řízeních k návrhu nového stavebního zákona a změnového zákona probíhala od ledna 2020 jednání a intenzivní práce na úpravách obou návrhů. Ve vazbě na vyhodnocení obdržených připomínek a dohodnutá kompromisní řešení a dle řešení rozporů byl návrh nového stavebního zákona a návrh změnového zákona upraven.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Legislativní rada vlády návrh nejprve požadovala upravit, upravenou verzi projednala na svém zasedání ve dnech 6. a 7. 8. 2020.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Dne 24. 8. 2020 vláda projednala a schválila návrh stavebního zákona a návrh souvisejícího změnového zákona s úpravami podle připomínek obsažených ve stanovisku Legislativní rady vlády a podle připomínek vlády (usnesení č. 850/2020 a č. 851/2020).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Vládní návrhy obou zákonů byly předloženy k projednání Poslanecké sněmovně Parlamentu ČR dne 10. 9 2020. 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Podpis prezidenta a platnost zákona se předpokládá v první polovině roku 2021.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Zákon bude nabývat účinnosti postupně, celková účinnost se z důvodu koordinace s digitalizací stavebního řízení předpokládá od 1. 7. 2023.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3985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Územní plánování zůstane institucionálně v dnešním stavu, tedy pořizování zůstane v přenesené působnosti (na obecní i na krajské úrovni), schvalování územně plánovacích dokumentací zůstane plně v samostatné působnosti (zastupitelstva).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Proces projednávání bude zjednodušen, společné jednání (s dotčenými orgány) a veřejné projednání (s veřejností) bude moct proběhnout v jeden den, odpadne dosavadní fáze úpravy návrhu územně plánovací dokumentace na základě výsledků společného jednání, případně řešení rozporů před veřejným projednáním. 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Nově bude možné podávat pouze připomínky, podávání námitek nebude nadále umožněno. Tím se projednání územně plánovacích dokumentací zjednoduší a zpřehlední.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Obce budou nadále moci využívat služeb externích pořizovatelů, dnes nazývaných „létající pořizovatelé“, v nové úpravě „osoba oprávněná k pořizování“. Ve vyšší míře než dnes bude prováděna kontrola kvality jejich výkonu, aby byla srovnatelná s kvalitou pořizovatelů působících na úřadech, zejména z hlediska znalosti právních předpisů a metodik.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4244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Plánovací smlouvy se využívají již nyní, nový stavební zákon však počítá s jejich intenzivnějším využitím.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Obce si budou moci se stavebníky smluvně upravit široké spektrum oblastí, přičemž hlavní těžiště bude v budování infrastruktury související s plánovanými záměry.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Zákon reguluje jak obsah plánovací smlouvy, tak rámcově i oblasti, které mohou být předmětem smlouvy.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Obce mohou v územním, resp. regulačním plánu vymezit plochu nebo koridor, kde bude podmínkou pro rozhodování v území, tedy včetně povolování staveb, podmínkou uzavřená plánovací smlouva. Aby tato blokace nebyla nekonečná, stanoví zákon maximální lhůtu 4 let, do které musí dojít k uzavření takové smlouvy.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Kromě těchto podmiňujících smluv mohou být uzavírány i smlouvy dobrovolné.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9567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latin typeface="MABRYPRO-LIGHT" panose="020D0303040002040303" pitchFamily="34" charset="0"/>
                <a:cs typeface="Arial" panose="020B0604020202020204" pitchFamily="34" charset="0"/>
              </a:rPr>
              <a:t>Řádně povolené</a:t>
            </a:r>
            <a:r>
              <a:rPr lang="cs-CZ" sz="1000" baseline="0" dirty="0">
                <a:latin typeface="MABRYPRO-LIGHT" panose="020D0303040002040303" pitchFamily="34" charset="0"/>
                <a:cs typeface="Arial" panose="020B0604020202020204" pitchFamily="34" charset="0"/>
              </a:rPr>
              <a:t> stavby za rok 2018 – 70 214. Dodatečně povolené stavby, které byly zahájeny jako černé stavby – 6 647 </a:t>
            </a:r>
          </a:p>
          <a:p>
            <a:r>
              <a:rPr lang="cs-CZ" sz="1000" baseline="0" dirty="0">
                <a:latin typeface="MABRYPRO-LIGHT" panose="020D0303040002040303" pitchFamily="34" charset="0"/>
                <a:cs typeface="Arial" panose="020B0604020202020204" pitchFamily="34" charset="0"/>
              </a:rPr>
              <a:t>Stavby, které byly nařízeny odstranit, které byly zahájeny jako černé stavby  - 397</a:t>
            </a:r>
          </a:p>
          <a:p>
            <a:endParaRPr lang="cs-CZ" sz="1000" baseline="0" dirty="0">
              <a:latin typeface="MABRYPRO-LIGHT" panose="020D0303040002040303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Značným problémem v ČR jsou černé stavby, ať už novostavby, nebo stavební úpravy. Tento problém se týká téměř desetiny staveb. Proto se nový stavební zákon na tuto oblast zaměřuje a oproti dnešnímu stavu přináší zpřísnění.</a:t>
            </a:r>
          </a:p>
          <a:p>
            <a:endParaRPr lang="cs-CZ" sz="1000" dirty="0">
              <a:latin typeface="MABRYPRO-LIGHT" panose="020D0303040002040303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000" dirty="0">
                <a:latin typeface="MABRYPRO-LIGHT" panose="020D0303040002040303" pitchFamily="34" charset="0"/>
                <a:cs typeface="Arial" panose="020B0604020202020204" pitchFamily="34" charset="0"/>
              </a:rPr>
              <a:t>Nový stavební zákon: </a:t>
            </a:r>
          </a:p>
          <a:p>
            <a:pPr algn="just"/>
            <a:r>
              <a:rPr lang="cs-CZ" sz="1000" dirty="0">
                <a:latin typeface="MABRYPRO-LIGHT" panose="020D0303040002040303" pitchFamily="34" charset="0"/>
                <a:cs typeface="Arial" panose="020B0604020202020204" pitchFamily="34" charset="0"/>
              </a:rPr>
              <a:t>navrhuje nové principy řešení problematiky odstraňování černých staveb. Základem této nové právní úpravy je výrazné zpřísnění možnosti dodatečného povolení tzv. černých staveb,</a:t>
            </a:r>
            <a:r>
              <a:rPr lang="cs-CZ" sz="1000" baseline="0" dirty="0">
                <a:latin typeface="MABRYPRO-LIGHT" panose="020D0303040002040303" pitchFamily="34" charset="0"/>
                <a:cs typeface="Arial" panose="020B0604020202020204" pitchFamily="34" charset="0"/>
              </a:rPr>
              <a:t> tedy </a:t>
            </a:r>
            <a:endParaRPr lang="cs-CZ" sz="1000" dirty="0">
              <a:latin typeface="MABRYPRO-LIGHT" panose="020D0303040002040303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000" dirty="0">
                <a:latin typeface="MABRYPRO-LIGHT" panose="020D0303040002040303" pitchFamily="34" charset="0"/>
                <a:cs typeface="Arial" panose="020B0604020202020204" pitchFamily="34" charset="0"/>
              </a:rPr>
              <a:t>staveb, které podléhají povolení a jsou realizovány bez něj</a:t>
            </a:r>
            <a:r>
              <a:rPr lang="cs-CZ" sz="1000" baseline="0" dirty="0">
                <a:latin typeface="MABRYPRO-LIGHT" panose="020D0303040002040303" pitchFamily="34" charset="0"/>
                <a:cs typeface="Arial" panose="020B0604020202020204" pitchFamily="34" charset="0"/>
              </a:rPr>
              <a:t> nebo v rozporu s vydaným povolení, popř. stavbu </a:t>
            </a:r>
            <a:r>
              <a:rPr lang="cs-CZ" sz="1000" dirty="0">
                <a:latin typeface="MABRYPRO-LIGHT" panose="020D0303040002040303" pitchFamily="34" charset="0"/>
                <a:cs typeface="Arial" panose="020B0604020202020204" pitchFamily="34" charset="0"/>
              </a:rPr>
              <a:t> r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ealizovanou na základě povolení, které bylo zrušeno.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Dodatečně povolit nebude možné stavby, které nejsou v souladu s právními předpisy. Povolování výjimek v těchto případech nebude možné.</a:t>
            </a:r>
          </a:p>
          <a:p>
            <a:pPr algn="just"/>
            <a:endParaRPr lang="cs-CZ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Základním podmínkou pro možnost dodatečného povolení bude prokázání dobré víry stavebníkem 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(stavebník bude muset prokázat, že stavbu realizoval v dobré víře, že je povolená). </a:t>
            </a:r>
            <a:r>
              <a:rPr lang="cs-CZ" sz="1000" dirty="0"/>
              <a:t>Příkladem je situace, kdy stavebník realizuje stavbu na základě pravomocného povolení, které však bude následně soudem pro nezákonnost zrušeno resp. změněno. </a:t>
            </a:r>
          </a:p>
          <a:p>
            <a:pPr algn="just"/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 zákonné podmínky:</a:t>
            </a:r>
          </a:p>
          <a:p>
            <a:pPr algn="just"/>
            <a:r>
              <a:rPr lang="cs-CZ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Dodatečné povolení 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 možné vydat pouze na základě </a:t>
            </a: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 všech zákonem stanovených podmínek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Bude třeba, aby stavebník prokázal, že stavba není v rozporu s cíli a úkoly územního plánování, nebyla umístěna na pozemku, na kterém to vylučuje zvláštní právní předpis, dále že stavba není v rozporu s obecnými požadavky na výstavbu nebo s veřejným zájmem chráněným zvláštním předpisem. V případě dodatečně povolovaných staveb nebude moci v žádném případě povolit </a:t>
            </a: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výjimku z obecných požadavků na výstavbu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Další podmínkou stanovenou zákonem pro dodatečné povolení stavby, kterou stanoví stavební zákon, je </a:t>
            </a:r>
            <a:r>
              <a:rPr lang="cs-CZ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uhrazení uložené pokuty</a:t>
            </a: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kterou udělil správní orgán za spáchání přestupku na úseku stavebního zákona, a to provádění stavby bez povolení nebo v rozporu s ním.</a:t>
            </a:r>
          </a:p>
          <a:p>
            <a:pPr algn="just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Rovněž nebude možné opakování řízení o dodatečném povolení. V případě negativního výsledku bude následovat rovnou nařízení odstranění stavby.</a:t>
            </a:r>
          </a:p>
          <a:p>
            <a:pPr algn="just"/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7803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Vážené dámy a vážení pánové,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V tomto příspěvku jsem se věnovala jen vybraným tématům nového stavebního zákona. Problematika je mnohem širší a komplexnější, ale věřím, že i na základě těchto hlavních principů se shodneme, že se ubíráme správným směrem. 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Usilovně se snažíme, aby nový stavební zákon opravdu přinesl usnadnění a zrychlení povolování staveb v České republice.</a:t>
            </a:r>
          </a:p>
          <a:p>
            <a:r>
              <a:rPr lang="cs-CZ" sz="1000" dirty="0">
                <a:effectLst/>
                <a:latin typeface="+mn-lt"/>
                <a:ea typeface="+mn-ea"/>
                <a:cs typeface="+mn-cs"/>
                <a:sym typeface="Mabry Pro Light"/>
              </a:rPr>
              <a:t>Děkuji Vám za pozornost.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028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0599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21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21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21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defTabSz="825500"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idx="21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21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22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23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77776" y="13081000"/>
            <a:ext cx="41574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2903641" y="-4496031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76" y="1750715"/>
            <a:ext cx="11766804" cy="109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rázek" descr="Obrá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83" y="11125457"/>
            <a:ext cx="3858148" cy="83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gr. Zdeněk Semorád…"/>
          <p:cNvSpPr txBox="1"/>
          <p:nvPr/>
        </p:nvSpPr>
        <p:spPr>
          <a:xfrm>
            <a:off x="12923496" y="4886131"/>
            <a:ext cx="10624884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6000"/>
            </a:pPr>
            <a:r>
              <a:rPr lang="cs-CZ" sz="6000" dirty="0"/>
              <a:t>Rychlejší povolování staveb, méně </a:t>
            </a:r>
            <a:r>
              <a:rPr lang="cs-CZ" sz="6000"/>
              <a:t>administrativy </a:t>
            </a:r>
          </a:p>
          <a:p>
            <a:pPr algn="l" defTabSz="914400">
              <a:defRPr sz="6000"/>
            </a:pPr>
            <a:r>
              <a:rPr lang="cs-CZ" sz="6000"/>
              <a:t>a </a:t>
            </a:r>
            <a:r>
              <a:rPr lang="cs-CZ" sz="6000" dirty="0"/>
              <a:t>dodržování lhůt</a:t>
            </a:r>
          </a:p>
        </p:txBody>
      </p:sp>
      <p:sp>
        <p:nvSpPr>
          <p:cNvPr id="123" name="Konference ředitelů projektových…"/>
          <p:cNvSpPr txBox="1"/>
          <p:nvPr/>
        </p:nvSpPr>
        <p:spPr>
          <a:xfrm>
            <a:off x="1982078" y="4295572"/>
            <a:ext cx="9271847" cy="383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80000"/>
              </a:lnSpc>
              <a:defRPr sz="10600"/>
            </a:pPr>
            <a:r>
              <a:rPr lang="cs-CZ" sz="10000" b="1" dirty="0"/>
              <a:t>Nový </a:t>
            </a:r>
          </a:p>
          <a:p>
            <a:pPr algn="l" defTabSz="914400">
              <a:lnSpc>
                <a:spcPct val="80000"/>
              </a:lnSpc>
              <a:defRPr sz="10600"/>
            </a:pPr>
            <a:r>
              <a:rPr lang="cs-CZ" sz="10000" b="1" dirty="0"/>
              <a:t>stavební </a:t>
            </a:r>
          </a:p>
          <a:p>
            <a:pPr algn="l" defTabSz="914400">
              <a:lnSpc>
                <a:spcPct val="80000"/>
              </a:lnSpc>
              <a:defRPr sz="10600"/>
            </a:pPr>
            <a:r>
              <a:rPr lang="cs-CZ" sz="10000" b="1" dirty="0"/>
              <a:t>zákon</a:t>
            </a:r>
            <a:endParaRPr sz="10000" b="1" dirty="0"/>
          </a:p>
        </p:txBody>
      </p:sp>
      <p:pic>
        <p:nvPicPr>
          <p:cNvPr id="124" name="Obrázek" descr="Obrá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7373">
            <a:off x="16818246" y="7792344"/>
            <a:ext cx="10876155" cy="14953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2903641" y="-4496031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5046" y="4493915"/>
            <a:ext cx="11766804" cy="1097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gr. Zdeněk Semorád…"/>
          <p:cNvSpPr txBox="1"/>
          <p:nvPr/>
        </p:nvSpPr>
        <p:spPr>
          <a:xfrm>
            <a:off x="12923496" y="1962256"/>
            <a:ext cx="10624884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Roztříštěnost předpisů a stavebních úřadů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lang="cs-CZ" sz="4000" dirty="0">
                <a:latin typeface="MabryPro-Light"/>
              </a:rPr>
              <a:t>Velké množství dotčených orgánů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lang="cs-CZ" sz="4000" dirty="0">
              <a:latin typeface="MabryPro-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Nedodržování lhůt ze strany státu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lang="cs-CZ" sz="4000" dirty="0">
                <a:latin typeface="MabryPro-Light"/>
              </a:rPr>
              <a:t>Odvolání a přezkumy tzv. ping-pong mezi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lang="cs-CZ" sz="4000" dirty="0">
                <a:latin typeface="MabryPro-Light"/>
              </a:rPr>
              <a:t>stavebními úřady navzájem a mezi úřady a soudy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lang="cs-CZ" sz="4000" dirty="0">
              <a:latin typeface="MabryPro-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Vyjadřování dotčené veřejnosti v každém dílčím kroku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lang="cs-CZ" sz="4000" dirty="0">
              <a:latin typeface="MabryPro-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lang="cs-CZ" sz="4000" dirty="0">
                <a:latin typeface="MabryPro-Light"/>
              </a:rPr>
              <a:t>Černé stavby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sp>
        <p:nvSpPr>
          <p:cNvPr id="123" name="Konference ředitelů projektových…"/>
          <p:cNvSpPr txBox="1"/>
          <p:nvPr/>
        </p:nvSpPr>
        <p:spPr>
          <a:xfrm>
            <a:off x="1982078" y="4295572"/>
            <a:ext cx="9271847" cy="383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kumimoji="0" lang="cs-CZ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Problémy současného stavu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896684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143461" y="-10181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805" y="4964971"/>
            <a:ext cx="11766804" cy="1097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gr. Zdeněk Semorád…"/>
          <p:cNvSpPr txBox="1"/>
          <p:nvPr/>
        </p:nvSpPr>
        <p:spPr>
          <a:xfrm>
            <a:off x="12923496" y="3808915"/>
            <a:ext cx="10624884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1. Zrychlení stavebního řízení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2. Zjednodušení administrativy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3. </a:t>
            </a:r>
            <a:r>
              <a:rPr lang="cs-CZ" sz="4000" dirty="0">
                <a:latin typeface="MabryPro-Light"/>
              </a:rPr>
              <a:t>Dodržování lhůt ze strany státu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4. Jedno povolení v jednom řízení u jednoho úřadu do jednoho roku</a:t>
            </a:r>
          </a:p>
        </p:txBody>
      </p:sp>
      <p:sp>
        <p:nvSpPr>
          <p:cNvPr id="123" name="Konference ředitelů projektových…"/>
          <p:cNvSpPr txBox="1"/>
          <p:nvPr/>
        </p:nvSpPr>
        <p:spPr>
          <a:xfrm>
            <a:off x="1982078" y="5526678"/>
            <a:ext cx="9271847" cy="137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kumimoji="0" lang="cs-CZ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Cíle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35387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7" y="728704"/>
            <a:ext cx="11766804" cy="1097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gr. Zdeněk Semorád…"/>
          <p:cNvSpPr txBox="1"/>
          <p:nvPr/>
        </p:nvSpPr>
        <p:spPr>
          <a:xfrm>
            <a:off x="12923496" y="1962255"/>
            <a:ext cx="10624884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914400">
              <a:defRPr sz="6000"/>
            </a:pPr>
            <a:r>
              <a:rPr lang="cs-CZ" sz="4000" dirty="0"/>
              <a:t>Dne 24. 8. 2020 vláda schválila návrh stavebního zákona a novely souvisejících právních předpisů</a:t>
            </a:r>
          </a:p>
          <a:p>
            <a:pPr lvl="0" algn="l" defTabSz="914400">
              <a:defRPr sz="6000"/>
            </a:pPr>
            <a:endParaRPr lang="cs-CZ" sz="4000" dirty="0"/>
          </a:p>
          <a:p>
            <a:pPr lvl="0" algn="l" defTabSz="914400">
              <a:defRPr sz="6000"/>
            </a:pPr>
            <a:r>
              <a:rPr lang="cs-CZ" sz="4000" dirty="0"/>
              <a:t>Do prvního čtení v Poslanecké sněmovně zákon doputuje v říjnu 2020</a:t>
            </a:r>
          </a:p>
          <a:p>
            <a:pPr algn="l" defTabSz="914400">
              <a:defRPr sz="6000"/>
            </a:pPr>
            <a:endParaRPr lang="cs-CZ" sz="4000" dirty="0"/>
          </a:p>
          <a:p>
            <a:pPr algn="l" defTabSz="914400">
              <a:defRPr sz="6000"/>
            </a:pPr>
            <a:r>
              <a:rPr lang="cs-CZ" sz="4000" dirty="0"/>
              <a:t>5. listopadu 2020 proběhlo první čtení zákona v PS</a:t>
            </a:r>
          </a:p>
          <a:p>
            <a:pPr algn="l" defTabSz="914400">
              <a:defRPr sz="6000"/>
            </a:pPr>
            <a:endParaRPr lang="cs-CZ" sz="4000" dirty="0"/>
          </a:p>
          <a:p>
            <a:pPr algn="l" defTabSz="914400">
              <a:defRPr sz="6000"/>
            </a:pPr>
            <a:r>
              <a:rPr lang="cs-CZ" sz="4000" dirty="0"/>
              <a:t>18. listopadu 2020 proběhlo jednání hospodářského výboru</a:t>
            </a:r>
          </a:p>
          <a:p>
            <a:pPr lvl="0" algn="l" defTabSz="914400">
              <a:defRPr sz="6000"/>
            </a:pPr>
            <a:endParaRPr lang="cs-CZ" sz="4000" dirty="0"/>
          </a:p>
          <a:p>
            <a:pPr lvl="0" algn="l" defTabSz="914400">
              <a:defRPr sz="6000"/>
            </a:pPr>
            <a:r>
              <a:rPr lang="cs-CZ" sz="4000" dirty="0"/>
              <a:t>V prosinci 2020 se předpokládá jednání výboru pro veřejnou správu a regionální rozvoj, v lednu 2021 jednání ústavně právního výboru.</a:t>
            </a:r>
          </a:p>
        </p:txBody>
      </p:sp>
      <p:sp>
        <p:nvSpPr>
          <p:cNvPr id="123" name="Konference ředitelů projektových…"/>
          <p:cNvSpPr txBox="1"/>
          <p:nvPr/>
        </p:nvSpPr>
        <p:spPr>
          <a:xfrm>
            <a:off x="1982078" y="5526678"/>
            <a:ext cx="9271847" cy="137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lang="cs-CZ" sz="10000" b="1" dirty="0">
                <a:latin typeface="MabryPro-Light"/>
              </a:rPr>
              <a:t>Harmonogram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398C6B7C-8478-4390-933E-DFFB86547265}"/>
              </a:ext>
            </a:extLst>
          </p:cNvPr>
          <p:cNvSpPr/>
          <p:nvPr/>
        </p:nvSpPr>
        <p:spPr>
          <a:xfrm>
            <a:off x="17441281" y="10874190"/>
            <a:ext cx="1589314" cy="1654628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bry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25715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3251711"/>
            <a:ext cx="19230866" cy="1018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Pořizování v přenesené působnosti (dnešní stav)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endParaRPr lang="cs-CZ" sz="4000" dirty="0"/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Schvalování v samostatné působnosti (dnešní stav)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endParaRPr lang="cs-CZ" sz="4000" dirty="0"/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Vydávání územně plánovací dokumentace formou upraveného opatření obecné povahy (ve věcném záměru byla i varianta obecně závaznou vyhláškou)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endParaRPr lang="cs-CZ" sz="4000" dirty="0"/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Nově bude možné podávat pouze připomínky, podávání námitek nebude umožněno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Bude sjednocen postup pořizování všech územně plánovacích dokumentací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endParaRPr lang="cs-CZ" sz="4000" dirty="0"/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Proces projednávání bude zjednodušen, společné jednání a veřejné projednání bude moci proběhnout v jeden den</a:t>
            </a:r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endParaRPr lang="cs-CZ" sz="4000" dirty="0"/>
          </a:p>
          <a:p>
            <a:pPr lvl="0" algn="just">
              <a:spcAft>
                <a:spcPts val="600"/>
              </a:spcAft>
              <a:buClr>
                <a:srgbClr val="0076BA"/>
              </a:buClr>
            </a:pPr>
            <a:r>
              <a:rPr lang="cs-CZ" sz="4000" dirty="0"/>
              <a:t>Obce budou nadále moci využívat služeb externích pořizovatelů, (dnes „létající pořizovatel“ nově „osoba oprávněná k pořizování“)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484849"/>
            <a:ext cx="2191544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Územní plánování</a:t>
            </a:r>
          </a:p>
        </p:txBody>
      </p:sp>
    </p:spTree>
    <p:extLst>
      <p:ext uri="{BB962C8B-B14F-4D97-AF65-F5344CB8AC3E}">
        <p14:creationId xmlns:p14="http://schemas.microsoft.com/office/powerpoint/2010/main" val="25227252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3367127"/>
            <a:ext cx="19230866" cy="9951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Plánovací smlouva je smlouva mezi stavebníkem a obcí/krajem nebo vlastníkem veřejné infrastruktury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Obsahuje vzájemnou povinnost stran poskytnout si součinnost </a:t>
            </a:r>
            <a:b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</a:b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při uskutečnění záměru a postupovat ujednaným způsobem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Obsah plánovací smlouvy, včetně určení, k čemu se smluvní strany mohou zavázat, je určen zákonem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Plánovací smlouvu uzavíranou obcí/krajem schvaluje příslušné zastupitelstvo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6BA"/>
              </a:buClr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Plánovací smlouva může být dobrovolná či tzv. podmiňující:</a:t>
            </a:r>
            <a:b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</a:b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v územním, resp. regulačním plánu lze vymezit plochu/koridor, resp. záměr, pro něž je rozhodování v území podmíněno uzavřením plánovací smlouvy. ÚP a RP pak stanoví podmínky a lhůtu pro její uzavření (max. 4 roky), ÚP i základní obsah plánovací smlouvy.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484849"/>
            <a:ext cx="2191544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Plánovací smlouvy</a:t>
            </a:r>
          </a:p>
        </p:txBody>
      </p:sp>
    </p:spTree>
    <p:extLst>
      <p:ext uri="{BB962C8B-B14F-4D97-AF65-F5344CB8AC3E}">
        <p14:creationId xmlns:p14="http://schemas.microsoft.com/office/powerpoint/2010/main" val="34317018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14875519" y="-3862315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4095240"/>
            <a:ext cx="19230866" cy="8495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Zpřísnění stávajících podmínek</a:t>
            </a:r>
          </a:p>
          <a:p>
            <a:pPr lvl="0" algn="l" defTabSz="457200">
              <a:lnSpc>
                <a:spcPts val="6600"/>
              </a:lnSpc>
              <a:defRPr sz="4000"/>
            </a:pPr>
            <a:endParaRPr lang="cs-CZ" sz="4000" b="1" dirty="0"/>
          </a:p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Institut dodatečného povolení stavby zachován, ale výrazně omezen a podmíněn:</a:t>
            </a:r>
          </a:p>
          <a:p>
            <a:pPr lvl="0" algn="l" defTabSz="457200">
              <a:lnSpc>
                <a:spcPts val="6600"/>
              </a:lnSpc>
              <a:defRPr sz="4000"/>
            </a:pPr>
            <a:endParaRPr lang="cs-CZ" sz="4000" b="1" dirty="0"/>
          </a:p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prokázáním dobré víry (prokazuje stavebník)</a:t>
            </a:r>
          </a:p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souladem záměru se všemi požadavky příslušných právních předpisů bez nutnosti výjimky</a:t>
            </a:r>
          </a:p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uhrazením pokuty</a:t>
            </a:r>
          </a:p>
          <a:p>
            <a:pPr lvl="0" algn="l" defTabSz="457200">
              <a:lnSpc>
                <a:spcPts val="6600"/>
              </a:lnSpc>
              <a:defRPr sz="4000"/>
            </a:pPr>
            <a:endParaRPr lang="cs-CZ" sz="4000" b="1" dirty="0"/>
          </a:p>
          <a:p>
            <a:pPr lvl="0" algn="l" defTabSz="457200">
              <a:lnSpc>
                <a:spcPts val="6600"/>
              </a:lnSpc>
              <a:defRPr sz="4000"/>
            </a:pPr>
            <a:r>
              <a:rPr lang="cs-CZ" sz="4000" b="1" dirty="0"/>
              <a:t>Pouze jedno řízení dodatečné povolení </a:t>
            </a:r>
            <a:r>
              <a:rPr lang="cs-CZ" sz="4000" b="1" dirty="0" err="1"/>
              <a:t>x</a:t>
            </a:r>
            <a:r>
              <a:rPr lang="cs-CZ" sz="4000" b="1" dirty="0"/>
              <a:t> nařízení odstranění stavby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484849"/>
            <a:ext cx="2191544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MabryPro-Light"/>
              </a:rPr>
              <a:t>Černé stavby</a:t>
            </a:r>
            <a:endParaRPr kumimoji="0" lang="cs-CZ" sz="8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7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2903641" y="-4496031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31" y="1729253"/>
            <a:ext cx="11766804" cy="109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rázek" descr="Obrá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83" y="11125457"/>
            <a:ext cx="3858148" cy="83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onference ředitelů projektových…"/>
          <p:cNvSpPr txBox="1"/>
          <p:nvPr/>
        </p:nvSpPr>
        <p:spPr>
          <a:xfrm>
            <a:off x="9122508" y="6332045"/>
            <a:ext cx="9271847" cy="260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kumimoji="0" lang="cs-CZ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Děkuji za pozornost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pic>
        <p:nvPicPr>
          <p:cNvPr id="124" name="Obrázek" descr="Obrá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7373">
            <a:off x="16818246" y="7792344"/>
            <a:ext cx="10876155" cy="149536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64323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Mabry Pro Light"/>
        <a:ea typeface="Mabry Pro Light"/>
        <a:cs typeface="Mabry Pro Light"/>
      </a:majorFont>
      <a:minorFont>
        <a:latin typeface="Mabry Pro Light"/>
        <a:ea typeface="Mabry Pro Light"/>
        <a:cs typeface="Mabry Pro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Mabry Pro Light"/>
        <a:ea typeface="Mabry Pro Light"/>
        <a:cs typeface="Mabry Pro Light"/>
      </a:majorFont>
      <a:minorFont>
        <a:latin typeface="Mabry Pro Light"/>
        <a:ea typeface="Mabry Pro Light"/>
        <a:cs typeface="Mabry Pro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514</Words>
  <Application>Microsoft Office PowerPoint</Application>
  <PresentationFormat>Vlastní</PresentationFormat>
  <Paragraphs>113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Mabry Pro Light</vt:lpstr>
      <vt:lpstr>MABRYPRO-LIGHT</vt:lpstr>
      <vt:lpstr>MABRYPRO-LIGHT</vt:lpstr>
      <vt:lpstr>Black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Komárková Tereza</dc:creator>
  <cp:lastModifiedBy>Frydrychová Veronika</cp:lastModifiedBy>
  <cp:revision>16</cp:revision>
  <cp:lastPrinted>2020-10-07T10:46:45Z</cp:lastPrinted>
  <dcterms:modified xsi:type="dcterms:W3CDTF">2020-11-24T09:47:50Z</dcterms:modified>
</cp:coreProperties>
</file>