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4" r:id="rId3"/>
    <p:sldId id="275" r:id="rId4"/>
    <p:sldId id="266" r:id="rId5"/>
    <p:sldId id="273" r:id="rId6"/>
    <p:sldId id="272" r:id="rId7"/>
    <p:sldId id="271" r:id="rId8"/>
    <p:sldId id="267" r:id="rId9"/>
  </p:sldIdLst>
  <p:sldSz cx="9144000" cy="5143500" type="screen16x9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">
          <p15:clr>
            <a:srgbClr val="A4A3A4"/>
          </p15:clr>
        </p15:guide>
        <p15:guide id="2" orient="horz" pos="2857">
          <p15:clr>
            <a:srgbClr val="A4A3A4"/>
          </p15:clr>
        </p15:guide>
        <p15:guide id="3" orient="horz" pos="2634">
          <p15:clr>
            <a:srgbClr val="A4A3A4"/>
          </p15:clr>
        </p15:guide>
        <p15:guide id="4" pos="5532">
          <p15:clr>
            <a:srgbClr val="A4A3A4"/>
          </p15:clr>
        </p15:guide>
        <p15:guide id="5" pos="229">
          <p15:clr>
            <a:srgbClr val="A4A3A4"/>
          </p15:clr>
        </p15:guide>
        <p15:guide id="6" pos="1725">
          <p15:clr>
            <a:srgbClr val="A4A3A4"/>
          </p15:clr>
        </p15:guide>
        <p15:guide id="7" pos="1496">
          <p15:clr>
            <a:srgbClr val="A4A3A4"/>
          </p15:clr>
        </p15:guide>
        <p15:guide id="8" pos="3220">
          <p15:clr>
            <a:srgbClr val="A4A3A4"/>
          </p15:clr>
        </p15:guide>
        <p15:guide id="9" pos="299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B8D"/>
    <a:srgbClr val="B9E0F7"/>
    <a:srgbClr val="13B5EA"/>
    <a:srgbClr val="FF33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66" y="636"/>
      </p:cViewPr>
      <p:guideLst>
        <p:guide orient="horz" pos="223"/>
        <p:guide orient="horz" pos="2857"/>
        <p:guide orient="horz" pos="2634"/>
        <p:guide pos="5532"/>
        <p:guide pos="229"/>
        <p:guide pos="1725"/>
        <p:guide pos="1496"/>
        <p:guide pos="3220"/>
        <p:guide pos="299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14" d="100"/>
          <a:sy n="114" d="100"/>
        </p:scale>
        <p:origin x="-2358" y="-10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4734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B0F22-8DED-4CDA-BC4E-47C3EA70254F}" type="datetimeFigureOut">
              <a:rPr lang="cs-CZ" smtClean="0"/>
              <a:pPr/>
              <a:t>23.11.2020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9265F-04F2-4D47-A1E7-EE74899987E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3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993F1-D5EC-4943-97AA-C86D9E6B9167}" type="datetimeFigureOut">
              <a:rPr lang="cs-CZ" smtClean="0"/>
              <a:pPr/>
              <a:t>23.11.2020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0BDDA-8E2B-4061-8BE0-CED46ED940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25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4654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3" y="2133602"/>
            <a:ext cx="4293313" cy="30098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4241007"/>
            <a:ext cx="2535095" cy="9024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4355060"/>
            <a:ext cx="1213200" cy="57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4" y="1945136"/>
            <a:ext cx="4035425" cy="3198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63538" y="1585119"/>
            <a:ext cx="3929060" cy="1350000"/>
          </a:xfrm>
        </p:spPr>
        <p:txBody>
          <a:bodyPr wrap="square" lIns="0" tIns="360000" rIns="0" bIns="0">
            <a:noAutofit/>
          </a:bodyPr>
          <a:lstStyle>
            <a:lvl1pPr marL="0" indent="0" algn="l">
              <a:buNone/>
              <a:defRPr sz="2800">
                <a:solidFill>
                  <a:srgbClr val="004B8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z="2800" dirty="0">
                <a:solidFill>
                  <a:srgbClr val="004B8D"/>
                </a:solidFill>
              </a:rPr>
              <a:t>Budoucnost českého stavebnictví do roku 2030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363538" y="354013"/>
            <a:ext cx="8418512" cy="1231106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rgbClr val="004B8D"/>
                </a:solidFill>
              </a:defRPr>
            </a:lvl1pPr>
          </a:lstStyle>
          <a:p>
            <a:r>
              <a:rPr lang="cs-CZ" sz="4000" dirty="0">
                <a:solidFill>
                  <a:srgbClr val="004B8D"/>
                </a:solidFill>
              </a:rPr>
              <a:t>Setkání lídrů českého stavebnictví H2/2020</a:t>
            </a:r>
          </a:p>
        </p:txBody>
      </p:sp>
      <p:sp>
        <p:nvSpPr>
          <p:cNvPr id="12" name="Zástupný symbol pro číslo snímku 4"/>
          <p:cNvSpPr>
            <a:spLocks noGrp="1"/>
          </p:cNvSpPr>
          <p:nvPr userDrawn="1"/>
        </p:nvSpPr>
        <p:spPr>
          <a:xfrm>
            <a:off x="8070548" y="4656931"/>
            <a:ext cx="44239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297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363538" y="896260"/>
            <a:ext cx="8418512" cy="328521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11750" y="354013"/>
            <a:ext cx="3670300" cy="430887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2800">
                <a:solidFill>
                  <a:srgbClr val="B9E0F7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363537" y="354013"/>
            <a:ext cx="4384675" cy="3827462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5111750" y="784900"/>
            <a:ext cx="3670300" cy="3396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363538" y="904019"/>
            <a:ext cx="8418512" cy="3277456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24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4654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3" y="2133602"/>
            <a:ext cx="4293313" cy="30098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4241007"/>
            <a:ext cx="2320925" cy="9024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363538" y="1350001"/>
            <a:ext cx="8418512" cy="615553"/>
          </a:xfrm>
        </p:spPr>
        <p:txBody>
          <a:bodyPr anchor="t" anchorCtr="0"/>
          <a:lstStyle>
            <a:lvl1pPr>
              <a:defRPr sz="4000">
                <a:solidFill>
                  <a:srgbClr val="004B8D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4355060"/>
            <a:ext cx="1213200" cy="57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4" y="1945136"/>
            <a:ext cx="4035425" cy="3198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Zástupný symbol pro číslo snímku 4"/>
          <p:cNvSpPr>
            <a:spLocks noGrp="1"/>
          </p:cNvSpPr>
          <p:nvPr userDrawn="1"/>
        </p:nvSpPr>
        <p:spPr>
          <a:xfrm>
            <a:off x="8070548" y="4656931"/>
            <a:ext cx="44239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558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3" y="1945135"/>
            <a:ext cx="4035425" cy="3198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/>
        </p:nvSpPr>
        <p:spPr>
          <a:xfrm>
            <a:off x="2" y="1"/>
            <a:ext cx="9143999" cy="4535487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0" rIns="0" bIns="0"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3538" y="350021"/>
            <a:ext cx="8418512" cy="5539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63538" y="904019"/>
            <a:ext cx="8418512" cy="3277456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738438" y="4535487"/>
            <a:ext cx="2489408" cy="60801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>
                <a:solidFill>
                  <a:srgbClr val="004B8D"/>
                </a:solidFill>
              </a:rPr>
              <a:t>Ing. Eduard Muřický</a:t>
            </a:r>
          </a:p>
          <a:p>
            <a:r>
              <a:rPr lang="cs-CZ" sz="900" dirty="0">
                <a:solidFill>
                  <a:srgbClr val="004B8D"/>
                </a:solidFill>
              </a:rPr>
              <a:t>Náměstek pro řízení Sekce průmyslu a stavebnictví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11406" y="4535486"/>
            <a:ext cx="2311976" cy="60801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>
                <a:solidFill>
                  <a:srgbClr val="004B8D"/>
                </a:solidFill>
              </a:rPr>
              <a:t>Setkání lídrů českého stavebnictví H2/2020</a:t>
            </a:r>
          </a:p>
          <a:p>
            <a:r>
              <a:rPr lang="cs-CZ" sz="900" dirty="0">
                <a:solidFill>
                  <a:srgbClr val="004B8D"/>
                </a:solidFill>
              </a:rPr>
              <a:t>Budoucnost českého stavebnictví do roku 2030</a:t>
            </a:r>
          </a:p>
        </p:txBody>
      </p:sp>
      <p:sp>
        <p:nvSpPr>
          <p:cNvPr id="8" name="Zástupný symbol pro číslo snímku 4"/>
          <p:cNvSpPr>
            <a:spLocks noGrp="1"/>
          </p:cNvSpPr>
          <p:nvPr userDrawn="1"/>
        </p:nvSpPr>
        <p:spPr>
          <a:xfrm>
            <a:off x="8070548" y="4656931"/>
            <a:ext cx="44239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694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3" r:id="rId4"/>
    <p:sldLayoutId id="214748365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B9E0F7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20725" indent="-360363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073150" indent="-352425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435100" indent="-361950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4pPr>
      <a:lvl5pPr marL="17954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Setkání lídrů českého stavebnictví H2/2020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63538" y="1585119"/>
            <a:ext cx="4824412" cy="1350000"/>
          </a:xfrm>
        </p:spPr>
        <p:txBody>
          <a:bodyPr/>
          <a:lstStyle/>
          <a:p>
            <a:r>
              <a:rPr lang="pl-PL" dirty="0"/>
              <a:t>Budoucnost českého stavebnictví do roku 2030</a:t>
            </a:r>
          </a:p>
        </p:txBody>
      </p:sp>
    </p:spTree>
    <p:extLst>
      <p:ext uri="{BB962C8B-B14F-4D97-AF65-F5344CB8AC3E}">
        <p14:creationId xmlns:p14="http://schemas.microsoft.com/office/powerpoint/2010/main" val="890109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Digitalizace = BIM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pl-PL" dirty="0"/>
              <a:t>Koncepce zavádění metody BIM v ČR</a:t>
            </a:r>
          </a:p>
          <a:p>
            <a:pPr lvl="1"/>
            <a:r>
              <a:rPr lang="cs-CZ" dirty="0"/>
              <a:t>Usnesení vlády č. 682/2017</a:t>
            </a:r>
          </a:p>
          <a:p>
            <a:pPr lvl="1"/>
            <a:r>
              <a:rPr lang="cs-CZ" dirty="0"/>
              <a:t>7 oblastí, 38 opatření</a:t>
            </a:r>
          </a:p>
          <a:p>
            <a:pPr lvl="1"/>
            <a:r>
              <a:rPr lang="cs-CZ" dirty="0"/>
              <a:t>Rok 2020: Finalizace metodik a podpůrných dokumentů</a:t>
            </a:r>
          </a:p>
        </p:txBody>
      </p:sp>
    </p:spTree>
    <p:extLst>
      <p:ext uri="{BB962C8B-B14F-4D97-AF65-F5344CB8AC3E}">
        <p14:creationId xmlns:p14="http://schemas.microsoft.com/office/powerpoint/2010/main" val="1333758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Priorita 2021: Pilotní projekty BIM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cs-CZ" dirty="0"/>
              <a:t>K dnešnímu dni:</a:t>
            </a:r>
          </a:p>
          <a:p>
            <a:pPr lvl="1"/>
            <a:r>
              <a:rPr lang="cs-CZ" dirty="0"/>
              <a:t>12 dohod o spolupráci pokrývajících 20 pilotních projektů</a:t>
            </a:r>
          </a:p>
          <a:p>
            <a:pPr lvl="1"/>
            <a:r>
              <a:rPr lang="cs-CZ" dirty="0"/>
              <a:t>7 podpůrných dokumentů rozeslaných pilotům</a:t>
            </a:r>
          </a:p>
          <a:p>
            <a:pPr lvl="1"/>
            <a:r>
              <a:rPr lang="cs-CZ" dirty="0"/>
              <a:t>2021: ověřování dokončených metodických a podpůrných dokumentů v pilotních projektech těžištěm realizace Koncepce BIM</a:t>
            </a:r>
          </a:p>
        </p:txBody>
      </p:sp>
    </p:spTree>
    <p:extLst>
      <p:ext uri="{BB962C8B-B14F-4D97-AF65-F5344CB8AC3E}">
        <p14:creationId xmlns:p14="http://schemas.microsoft.com/office/powerpoint/2010/main" val="3822701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BIM = spolupráce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Meziresortní pracovní skupina pro zavádění BIM v ČR (PS BIM)</a:t>
            </a:r>
          </a:p>
          <a:p>
            <a:pPr lvl="2"/>
            <a:r>
              <a:rPr lang="cs-CZ" dirty="0"/>
              <a:t>38 členů z veřejné, soukromé a akademické sféry</a:t>
            </a:r>
          </a:p>
          <a:p>
            <a:r>
              <a:rPr lang="cs-CZ" dirty="0"/>
              <a:t>Koordinační skupina pro zavádění metody BIM v ČR (KS BIM)</a:t>
            </a:r>
          </a:p>
          <a:p>
            <a:pPr lvl="2"/>
            <a:r>
              <a:rPr lang="cs-CZ" dirty="0"/>
              <a:t>ČKAIT, ČKA, SPS, </a:t>
            </a:r>
            <a:r>
              <a:rPr lang="cs-CZ" dirty="0" err="1"/>
              <a:t>czBIM</a:t>
            </a:r>
            <a:r>
              <a:rPr lang="cs-CZ" dirty="0"/>
              <a:t>, CACE, SVS, SIA ČR…</a:t>
            </a:r>
          </a:p>
          <a:p>
            <a:r>
              <a:rPr lang="cs-CZ" dirty="0"/>
              <a:t>Koordinační skupina veřejných zadavatelů (KS VZ)</a:t>
            </a:r>
          </a:p>
          <a:p>
            <a:pPr lvl="2"/>
            <a:r>
              <a:rPr lang="cs-CZ" dirty="0"/>
              <a:t>42 subjektů</a:t>
            </a:r>
          </a:p>
          <a:p>
            <a:r>
              <a:rPr lang="cs-CZ" dirty="0"/>
              <a:t>Rada vlády pro informační společnost (RVIS)</a:t>
            </a:r>
          </a:p>
        </p:txBody>
      </p:sp>
    </p:spTree>
    <p:extLst>
      <p:ext uri="{BB962C8B-B14F-4D97-AF65-F5344CB8AC3E}">
        <p14:creationId xmlns:p14="http://schemas.microsoft.com/office/powerpoint/2010/main" val="2417709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BIM = spolupráce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Memorandum o spolupráci při přípravě datového standardu staveb</a:t>
            </a:r>
          </a:p>
          <a:p>
            <a:pPr lvl="1"/>
            <a:r>
              <a:rPr lang="cs-CZ" dirty="0"/>
              <a:t>MPO, ČAS, ČKA, ČKAIT</a:t>
            </a:r>
          </a:p>
          <a:p>
            <a:pPr lvl="2"/>
            <a:r>
              <a:rPr lang="cs-CZ" dirty="0"/>
              <a:t>zaměřuje na rané fáze životního cyklu staveb, zejména na informační model pro potřeby územního rozhodnutí a stavebního řízení</a:t>
            </a:r>
          </a:p>
          <a:p>
            <a:pPr lvl="2"/>
            <a:r>
              <a:rPr lang="pl-PL" dirty="0"/>
              <a:t>základní verze struktury obsahu by mohla být hotova do konce roku</a:t>
            </a:r>
          </a:p>
          <a:p>
            <a:r>
              <a:rPr lang="cs-CZ" dirty="0"/>
              <a:t>Spolupráce s MMR</a:t>
            </a:r>
          </a:p>
          <a:p>
            <a:pPr lvl="2"/>
            <a:r>
              <a:rPr lang="cs-CZ" dirty="0"/>
              <a:t>smluvní metodiky pro provádění staveb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8448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Aktualizace Koncepce BIM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Informace o plnění Koncepce zavádění metody BIM v ČR</a:t>
            </a:r>
          </a:p>
          <a:p>
            <a:pPr lvl="2"/>
            <a:r>
              <a:rPr lang="cs-CZ" dirty="0"/>
              <a:t>Aktualizace harmonogramu Koncepce BIM</a:t>
            </a:r>
          </a:p>
          <a:p>
            <a:pPr lvl="3"/>
            <a:r>
              <a:rPr lang="pl-PL" dirty="0"/>
              <a:t> postupná účinnost povinnosti BIM u veřejných zakázek od 1. 7. 2023</a:t>
            </a:r>
            <a:endParaRPr lang="cs-CZ" dirty="0"/>
          </a:p>
          <a:p>
            <a:r>
              <a:rPr lang="cs-CZ" dirty="0"/>
              <a:t>Legislativní zakotvení BIM</a:t>
            </a:r>
          </a:p>
          <a:p>
            <a:pPr lvl="2"/>
            <a:r>
              <a:rPr lang="cs-CZ" dirty="0"/>
              <a:t>Probíhá příprava „zákona o BIM“</a:t>
            </a:r>
          </a:p>
          <a:p>
            <a:pPr lvl="2"/>
            <a:r>
              <a:rPr lang="cs-CZ" dirty="0"/>
              <a:t>Pracovní skupina pro legislativu</a:t>
            </a:r>
          </a:p>
        </p:txBody>
      </p:sp>
    </p:spTree>
    <p:extLst>
      <p:ext uri="{BB962C8B-B14F-4D97-AF65-F5344CB8AC3E}">
        <p14:creationId xmlns:p14="http://schemas.microsoft.com/office/powerpoint/2010/main" val="3603452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sledovat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cs-CZ" dirty="0"/>
              <a:t>www.koncepcebim.cz</a:t>
            </a:r>
          </a:p>
          <a:p>
            <a:pPr lvl="1"/>
            <a:r>
              <a:rPr lang="cs-CZ" dirty="0"/>
              <a:t>Aktuální informace</a:t>
            </a:r>
          </a:p>
          <a:p>
            <a:pPr lvl="1"/>
            <a:r>
              <a:rPr lang="cs-CZ" dirty="0"/>
              <a:t>Vydané metodické a podpůrné dokumenty</a:t>
            </a:r>
          </a:p>
          <a:p>
            <a:pPr lvl="1"/>
            <a:r>
              <a:rPr lang="cs-CZ" dirty="0"/>
              <a:t>Možnost aktivního zapojení do recenzního procesu</a:t>
            </a:r>
          </a:p>
          <a:p>
            <a:pPr lvl="1"/>
            <a:r>
              <a:rPr lang="cs-CZ" dirty="0"/>
              <a:t>a další…</a:t>
            </a:r>
          </a:p>
        </p:txBody>
      </p:sp>
    </p:spTree>
    <p:extLst>
      <p:ext uri="{BB962C8B-B14F-4D97-AF65-F5344CB8AC3E}">
        <p14:creationId xmlns:p14="http://schemas.microsoft.com/office/powerpoint/2010/main" val="3903705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27006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 bílá B">
  <a:themeElements>
    <a:clrScheme name="MPO">
      <a:dk1>
        <a:sysClr val="windowText" lastClr="000000"/>
      </a:dk1>
      <a:lt1>
        <a:srgbClr val="FFFFFF"/>
      </a:lt1>
      <a:dk2>
        <a:srgbClr val="004B8D"/>
      </a:dk2>
      <a:lt2>
        <a:srgbClr val="FFFFFF"/>
      </a:lt2>
      <a:accent1>
        <a:srgbClr val="FFFFFF"/>
      </a:accent1>
      <a:accent2>
        <a:srgbClr val="B9E0F7"/>
      </a:accent2>
      <a:accent3>
        <a:srgbClr val="13B5F4"/>
      </a:accent3>
      <a:accent4>
        <a:srgbClr val="0096D6"/>
      </a:accent4>
      <a:accent5>
        <a:srgbClr val="E31B23"/>
      </a:accent5>
      <a:accent6>
        <a:srgbClr val="B5121B"/>
      </a:accent6>
      <a:hlink>
        <a:srgbClr val="B9E0F7"/>
      </a:hlink>
      <a:folHlink>
        <a:srgbClr val="13B5F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bílá B s číslováním</Template>
  <TotalTime>234</TotalTime>
  <Words>271</Words>
  <Application>Microsoft Office PowerPoint</Application>
  <PresentationFormat>Předvádění na obrazovce (16:9)</PresentationFormat>
  <Paragraphs>41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Prezentace bílá B</vt:lpstr>
      <vt:lpstr>Setkání lídrů českého stavebnictví H2/2020</vt:lpstr>
      <vt:lpstr>Digitalizace = BIM</vt:lpstr>
      <vt:lpstr>Priorita 2021: Pilotní projekty BIM</vt:lpstr>
      <vt:lpstr>BIM = spolupráce</vt:lpstr>
      <vt:lpstr>BIM = spolupráce</vt:lpstr>
      <vt:lpstr>Aktualizace Koncepce BIM</vt:lpstr>
      <vt:lpstr>Kde sledovat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Večeř Michael Pascal</dc:creator>
  <cp:lastModifiedBy>Večeř Michael Pascal</cp:lastModifiedBy>
  <cp:revision>15</cp:revision>
  <dcterms:created xsi:type="dcterms:W3CDTF">2020-11-23T13:11:19Z</dcterms:created>
  <dcterms:modified xsi:type="dcterms:W3CDTF">2020-11-23T17:05:36Z</dcterms:modified>
</cp:coreProperties>
</file>